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11" r:id="rId2"/>
    <p:sldId id="256" r:id="rId3"/>
    <p:sldId id="258" r:id="rId4"/>
    <p:sldId id="259" r:id="rId5"/>
    <p:sldId id="260" r:id="rId6"/>
    <p:sldId id="261" r:id="rId7"/>
    <p:sldId id="265" r:id="rId8"/>
    <p:sldId id="266" r:id="rId9"/>
    <p:sldId id="276" r:id="rId10"/>
    <p:sldId id="257" r:id="rId11"/>
    <p:sldId id="277" r:id="rId12"/>
    <p:sldId id="278" r:id="rId13"/>
    <p:sldId id="279" r:id="rId14"/>
    <p:sldId id="280" r:id="rId15"/>
    <p:sldId id="262" r:id="rId16"/>
    <p:sldId id="263" r:id="rId17"/>
    <p:sldId id="291" r:id="rId18"/>
    <p:sldId id="295" r:id="rId19"/>
    <p:sldId id="298" r:id="rId20"/>
    <p:sldId id="299" r:id="rId21"/>
    <p:sldId id="300" r:id="rId22"/>
    <p:sldId id="301" r:id="rId23"/>
    <p:sldId id="302" r:id="rId24"/>
    <p:sldId id="308" r:id="rId25"/>
    <p:sldId id="304" r:id="rId26"/>
    <p:sldId id="310" r:id="rId27"/>
    <p:sldId id="3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9" autoAdjust="0"/>
    <p:restoredTop sz="94249" autoAdjust="0"/>
  </p:normalViewPr>
  <p:slideViewPr>
    <p:cSldViewPr snapToGrid="0">
      <p:cViewPr varScale="1">
        <p:scale>
          <a:sx n="68" d="100"/>
          <a:sy n="68" d="100"/>
        </p:scale>
        <p:origin x="73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927A7-C3EE-44E3-A7E1-B0999452114C}"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9D42D-F02A-419C-8E06-669F624D1BF8}" type="slidenum">
              <a:rPr lang="en-US" smtClean="0"/>
              <a:t>‹#›</a:t>
            </a:fld>
            <a:endParaRPr lang="en-US"/>
          </a:p>
        </p:txBody>
      </p:sp>
    </p:spTree>
    <p:extLst>
      <p:ext uri="{BB962C8B-B14F-4D97-AF65-F5344CB8AC3E}">
        <p14:creationId xmlns:p14="http://schemas.microsoft.com/office/powerpoint/2010/main" val="425600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photos/HN1roKF-DS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photos/cj6Am4O7YJ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photos/sv8oOQaUb-o"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photos/h86ZkM5Qiq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mmons.wikimedia.org/wiki/File:Leonardo_Design_for_a_Flying_Machine,_c._1488.jp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unsplash.com/photos/kdXlQSnYeWI"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nsplash.com/photos/YM2MCZM43cM"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4459f7ee67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g14459f7ee67_0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Arial"/>
              <a:buChar char="-"/>
            </a:pPr>
            <a:r>
              <a:rPr lang="en-US">
                <a:solidFill>
                  <a:schemeClr val="dk1"/>
                </a:solidFill>
                <a:latin typeface="Arial"/>
                <a:ea typeface="Arial"/>
                <a:cs typeface="Arial"/>
                <a:sym typeface="Arial"/>
              </a:rPr>
              <a:t>It’s quick, easy, and everyone can see what you mean. </a:t>
            </a:r>
            <a:endParaRPr/>
          </a:p>
          <a:p>
            <a:pPr marL="457200" lvl="0" indent="-298450" algn="l" rtl="0">
              <a:lnSpc>
                <a:spcPct val="100000"/>
              </a:lnSpc>
              <a:spcBef>
                <a:spcPts val="0"/>
              </a:spcBef>
              <a:spcAft>
                <a:spcPts val="0"/>
              </a:spcAft>
              <a:buClr>
                <a:schemeClr val="dk1"/>
              </a:buClr>
              <a:buSzPts val="1100"/>
              <a:buFont typeface="Arial"/>
              <a:buChar char="-"/>
            </a:pPr>
            <a:r>
              <a:rPr lang="en-US"/>
              <a:t>Even when working alone, sketching multiple quick ideas helps combine and consolidate your thoughts as you go, meaning you’ll still be able to easily communicate the how, why, and most importantly </a:t>
            </a:r>
            <a:r>
              <a:rPr lang="en-US" i="1"/>
              <a:t>who</a:t>
            </a:r>
            <a:r>
              <a:rPr lang="en-US"/>
              <a:t> your designs will help. </a:t>
            </a:r>
            <a:endParaRPr/>
          </a:p>
          <a:p>
            <a:pPr marL="457200" lvl="0" indent="-298450" algn="l" rtl="0">
              <a:lnSpc>
                <a:spcPct val="100000"/>
              </a:lnSpc>
              <a:spcBef>
                <a:spcPts val="0"/>
              </a:spcBef>
              <a:spcAft>
                <a:spcPts val="0"/>
              </a:spcAft>
              <a:buClr>
                <a:schemeClr val="dk1"/>
              </a:buClr>
              <a:buSzPts val="1100"/>
              <a:buFont typeface="Arial"/>
              <a:buChar char="-"/>
            </a:pPr>
            <a:r>
              <a:rPr lang="en-US"/>
              <a:t>It’s visual, if you’re quick to sketch, it helps overcome language barriers when working with international clients/customers.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53a2c6fa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53a2c6fa5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Arial"/>
              <a:buChar char="-"/>
            </a:pPr>
            <a:r>
              <a:rPr lang="en-US">
                <a:solidFill>
                  <a:schemeClr val="dk1"/>
                </a:solidFill>
                <a:latin typeface="Arial"/>
                <a:ea typeface="Arial"/>
                <a:cs typeface="Arial"/>
                <a:sym typeface="Arial"/>
              </a:rPr>
              <a:t>It’s quick, easy, and everyone can see what you mean. </a:t>
            </a:r>
            <a:endParaRPr/>
          </a:p>
          <a:p>
            <a:pPr marL="457200" lvl="0" indent="-298450" algn="l" rtl="0">
              <a:lnSpc>
                <a:spcPct val="100000"/>
              </a:lnSpc>
              <a:spcBef>
                <a:spcPts val="0"/>
              </a:spcBef>
              <a:spcAft>
                <a:spcPts val="0"/>
              </a:spcAft>
              <a:buClr>
                <a:schemeClr val="dk1"/>
              </a:buClr>
              <a:buSzPts val="1100"/>
              <a:buFont typeface="Arial"/>
              <a:buChar char="-"/>
            </a:pPr>
            <a:r>
              <a:rPr lang="en-US"/>
              <a:t>Even when working alone, sketching multiple quick ideas helps combine and consolidate your thoughts as you go, meaning you’ll still be able to easily communicate the how, why, and most importantly </a:t>
            </a:r>
            <a:r>
              <a:rPr lang="en-US" i="1"/>
              <a:t>who</a:t>
            </a:r>
            <a:r>
              <a:rPr lang="en-US"/>
              <a:t> your designs will help. </a:t>
            </a:r>
            <a:endParaRPr/>
          </a:p>
          <a:p>
            <a:pPr marL="457200" lvl="0" indent="-298450" algn="l" rtl="0">
              <a:lnSpc>
                <a:spcPct val="100000"/>
              </a:lnSpc>
              <a:spcBef>
                <a:spcPts val="0"/>
              </a:spcBef>
              <a:spcAft>
                <a:spcPts val="0"/>
              </a:spcAft>
              <a:buClr>
                <a:schemeClr val="dk1"/>
              </a:buClr>
              <a:buSzPts val="1100"/>
              <a:buFont typeface="Arial"/>
              <a:buChar char="-"/>
            </a:pPr>
            <a:r>
              <a:rPr lang="en-US"/>
              <a:t>It’s visual, if you’re quick to sketch, it helps overcome language barriers when working with international clients/customers.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459f7ee6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g14459f7ee6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Font typeface="Arial"/>
              <a:buChar char="-"/>
            </a:pPr>
            <a:r>
              <a:rPr lang="en-US">
                <a:solidFill>
                  <a:schemeClr val="dk1"/>
                </a:solidFill>
                <a:latin typeface="Arial"/>
                <a:ea typeface="Arial"/>
                <a:cs typeface="Arial"/>
                <a:sym typeface="Arial"/>
              </a:rPr>
              <a:t>It’s quick, easy, and everyone can see what you mean. </a:t>
            </a:r>
            <a:endParaRPr/>
          </a:p>
          <a:p>
            <a:pPr marL="457200" lvl="0" indent="-298450" algn="l" rtl="0">
              <a:lnSpc>
                <a:spcPct val="100000"/>
              </a:lnSpc>
              <a:spcBef>
                <a:spcPts val="0"/>
              </a:spcBef>
              <a:spcAft>
                <a:spcPts val="0"/>
              </a:spcAft>
              <a:buClr>
                <a:schemeClr val="dk1"/>
              </a:buClr>
              <a:buSzPts val="1100"/>
              <a:buFont typeface="Arial"/>
              <a:buChar char="-"/>
            </a:pPr>
            <a:r>
              <a:rPr lang="en-US"/>
              <a:t>Even when working alone, sketching multiple quick ideas helps combine and consolidate your thoughts as you go, meaning you’ll still be able to easily communicate the how, why, and most importantly </a:t>
            </a:r>
            <a:r>
              <a:rPr lang="en-US" i="1"/>
              <a:t>who</a:t>
            </a:r>
            <a:r>
              <a:rPr lang="en-US"/>
              <a:t> your designs will help. </a:t>
            </a:r>
            <a:endParaRPr/>
          </a:p>
          <a:p>
            <a:pPr marL="457200" lvl="0" indent="-298450" algn="l" rtl="0">
              <a:lnSpc>
                <a:spcPct val="100000"/>
              </a:lnSpc>
              <a:spcBef>
                <a:spcPts val="0"/>
              </a:spcBef>
              <a:spcAft>
                <a:spcPts val="0"/>
              </a:spcAft>
              <a:buClr>
                <a:schemeClr val="dk1"/>
              </a:buClr>
              <a:buSzPts val="1100"/>
              <a:buFont typeface="Arial"/>
              <a:buChar char="-"/>
            </a:pPr>
            <a:r>
              <a:rPr lang="en-US"/>
              <a:t>It’s visual, if you’re quick to sketch, it helps overcome language barriers when working with international clients/customers.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a:t>... a </a:t>
            </a:r>
            <a:r>
              <a:rPr lang="en-US" sz="1100" b="1"/>
              <a:t>sketch is incomplete</a:t>
            </a:r>
            <a:r>
              <a:rPr lang="en-US" sz="1100"/>
              <a:t>, somewhat </a:t>
            </a:r>
            <a:r>
              <a:rPr lang="en-US" sz="1100" b="1"/>
              <a:t>vague</a:t>
            </a:r>
            <a:r>
              <a:rPr lang="en-US" sz="1100"/>
              <a:t>, a </a:t>
            </a:r>
            <a:r>
              <a:rPr lang="en-US" sz="1100" b="1"/>
              <a:t>low-fidelity representation</a:t>
            </a:r>
            <a:r>
              <a:rPr lang="en-US" sz="1100"/>
              <a:t>.</a:t>
            </a:r>
            <a:endParaRPr/>
          </a:p>
          <a:p>
            <a:pPr marL="914400" lvl="1" indent="-298450" algn="l" rtl="0">
              <a:lnSpc>
                <a:spcPct val="100000"/>
              </a:lnSpc>
              <a:spcBef>
                <a:spcPts val="0"/>
              </a:spcBef>
              <a:spcAft>
                <a:spcPts val="0"/>
              </a:spcAft>
              <a:buSzPts val="1100"/>
              <a:buChar char="-"/>
            </a:pPr>
            <a:r>
              <a:rPr lang="en-US" sz="1100"/>
              <a:t>Too little fidelity and the argument is unclear. </a:t>
            </a:r>
            <a:endParaRPr sz="1100"/>
          </a:p>
          <a:p>
            <a:pPr marL="914400" lvl="1" indent="-298450" algn="l" rtl="0">
              <a:lnSpc>
                <a:spcPct val="100000"/>
              </a:lnSpc>
              <a:spcBef>
                <a:spcPts val="0"/>
              </a:spcBef>
              <a:spcAft>
                <a:spcPts val="0"/>
              </a:spcAft>
              <a:buSzPts val="1100"/>
              <a:buChar char="-"/>
            </a:pPr>
            <a:r>
              <a:rPr lang="en-US" sz="1100"/>
              <a:t>Too much fidelity and the argument appears to be over—done; decided.</a:t>
            </a:r>
            <a:endParaRPr/>
          </a:p>
          <a:p>
            <a:pPr marL="457200" lvl="0" indent="-298450" algn="l" rtl="0">
              <a:lnSpc>
                <a:spcPct val="100000"/>
              </a:lnSpc>
              <a:spcBef>
                <a:spcPts val="0"/>
              </a:spcBef>
              <a:spcAft>
                <a:spcPts val="0"/>
              </a:spcAft>
              <a:buSzPts val="1100"/>
              <a:buChar char="-"/>
            </a:pPr>
            <a:r>
              <a:rPr lang="en-US" sz="1100"/>
              <a:t>Learning from sketches is based largely on the </a:t>
            </a:r>
            <a:r>
              <a:rPr lang="en-US" sz="1100" b="1"/>
              <a:t>ambiguous nature of their representation</a:t>
            </a:r>
            <a:r>
              <a:rPr lang="en-US" sz="1100"/>
              <a:t>. </a:t>
            </a:r>
            <a:endParaRPr sz="1100"/>
          </a:p>
          <a:p>
            <a:pPr marL="457200" lvl="0" indent="-298450" algn="l" rtl="0">
              <a:lnSpc>
                <a:spcPct val="100000"/>
              </a:lnSpc>
              <a:spcBef>
                <a:spcPts val="0"/>
              </a:spcBef>
              <a:spcAft>
                <a:spcPts val="0"/>
              </a:spcAft>
              <a:buSzPts val="1100"/>
              <a:buChar char="-"/>
            </a:pPr>
            <a:r>
              <a:rPr lang="en-US" sz="1100"/>
              <a:t>That is, they do not specify everything and l</a:t>
            </a:r>
            <a:r>
              <a:rPr lang="en-US" sz="1100" b="1"/>
              <a:t>end themselves to, and encourage, various interpretations</a:t>
            </a:r>
            <a:r>
              <a:rPr lang="en-US" sz="1100"/>
              <a:t> that were not consciously integrated into them by their creator. </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u="sng">
                <a:solidFill>
                  <a:schemeClr val="hlink"/>
                </a:solidFill>
                <a:hlinkClick r:id="rId3"/>
              </a:rPr>
              <a:t>https://unsplash.com/photos/HN1roKF-DS4</a:t>
            </a:r>
            <a:r>
              <a:rPr lang="en-US"/>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4459f7ee6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g14459f7ee67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US" sz="1100" b="0" i="0" u="none" strike="noStrike" cap="none">
                <a:solidFill>
                  <a:schemeClr val="dk1"/>
                </a:solidFill>
                <a:latin typeface="Arial"/>
                <a:ea typeface="Arial"/>
                <a:cs typeface="Arial"/>
                <a:sym typeface="Arial"/>
              </a:rPr>
              <a:t>The design funnel </a:t>
            </a:r>
            <a:r>
              <a:rPr lang="en-US" sz="1100" b="1" i="0" u="none" strike="noStrike" cap="none">
                <a:solidFill>
                  <a:schemeClr val="dk1"/>
                </a:solidFill>
              </a:rPr>
              <a:t>begins with ideation</a:t>
            </a:r>
            <a:r>
              <a:rPr lang="en-US" sz="1100" b="0" i="0" u="none" strike="noStrike" cap="none">
                <a:solidFill>
                  <a:schemeClr val="dk1"/>
                </a:solidFill>
                <a:latin typeface="Arial"/>
                <a:ea typeface="Arial"/>
                <a:cs typeface="Arial"/>
                <a:sym typeface="Arial"/>
              </a:rPr>
              <a:t> and </a:t>
            </a:r>
            <a:r>
              <a:rPr lang="en-US" sz="1100" b="1" i="0" u="none" strike="noStrike" cap="none">
                <a:solidFill>
                  <a:schemeClr val="dk1"/>
                </a:solidFill>
              </a:rPr>
              <a:t>ends with usability testing</a:t>
            </a:r>
            <a:r>
              <a:rPr lang="en-US" sz="1100" b="0" i="0" u="none" strike="noStrike" cap="none">
                <a:solidFill>
                  <a:schemeClr val="dk1"/>
                </a:solidFill>
                <a:latin typeface="Arial"/>
                <a:ea typeface="Arial"/>
                <a:cs typeface="Arial"/>
                <a:sym typeface="Arial"/>
              </a:rPr>
              <a:t>. </a:t>
            </a:r>
            <a:endParaRPr sz="1100" b="0" i="0" u="none" strike="noStrike" cap="none">
              <a:solidFill>
                <a:schemeClr val="dk1"/>
              </a:solidFill>
              <a:latin typeface="Arial"/>
              <a:ea typeface="Arial"/>
              <a:cs typeface="Arial"/>
              <a:sym typeface="Arial"/>
            </a:endParaRPr>
          </a:p>
          <a:p>
            <a:pPr marL="914400" lvl="1" indent="-298450" algn="l" rtl="0">
              <a:lnSpc>
                <a:spcPct val="100000"/>
              </a:lnSpc>
              <a:spcBef>
                <a:spcPts val="0"/>
              </a:spcBef>
              <a:spcAft>
                <a:spcPts val="0"/>
              </a:spcAft>
              <a:buClr>
                <a:schemeClr val="dk1"/>
              </a:buClr>
              <a:buSzPts val="1100"/>
              <a:buChar char="-"/>
            </a:pPr>
            <a:r>
              <a:rPr lang="en-US" sz="1100" b="0" i="0" u="none" strike="noStrike" cap="none">
                <a:solidFill>
                  <a:schemeClr val="dk1"/>
                </a:solidFill>
                <a:latin typeface="Arial"/>
                <a:ea typeface="Arial"/>
                <a:cs typeface="Arial"/>
                <a:sym typeface="Arial"/>
              </a:rPr>
              <a:t>The </a:t>
            </a:r>
            <a:r>
              <a:rPr lang="en-US" sz="1100" b="1" i="0" u="none" strike="noStrike" cap="none">
                <a:solidFill>
                  <a:schemeClr val="dk1"/>
                </a:solidFill>
              </a:rPr>
              <a:t>former </a:t>
            </a:r>
            <a:r>
              <a:rPr lang="en-US" sz="1100" b="0" i="0" u="none" strike="noStrike" cap="none">
                <a:solidFill>
                  <a:schemeClr val="dk1"/>
                </a:solidFill>
                <a:latin typeface="Arial"/>
                <a:ea typeface="Arial"/>
                <a:cs typeface="Arial"/>
                <a:sym typeface="Arial"/>
              </a:rPr>
              <a:t>is largely d</a:t>
            </a:r>
            <a:r>
              <a:rPr lang="en-US" sz="1100" b="1" i="0" u="none" strike="noStrike" cap="none">
                <a:solidFill>
                  <a:schemeClr val="dk1"/>
                </a:solidFill>
              </a:rPr>
              <a:t>ominated by sketching</a:t>
            </a:r>
            <a:r>
              <a:rPr lang="en-US" sz="1100" b="0" i="0" u="none" strike="noStrike" cap="none">
                <a:solidFill>
                  <a:schemeClr val="dk1"/>
                </a:solidFill>
                <a:latin typeface="Arial"/>
                <a:ea typeface="Arial"/>
                <a:cs typeface="Arial"/>
                <a:sym typeface="Arial"/>
              </a:rPr>
              <a:t>, which enables ideas to be explored quickly and cheaply. </a:t>
            </a:r>
            <a:endParaRPr sz="1100" b="0" i="0" u="none" strike="noStrike" cap="none">
              <a:solidFill>
                <a:schemeClr val="dk1"/>
              </a:solidFill>
              <a:latin typeface="Arial"/>
              <a:ea typeface="Arial"/>
              <a:cs typeface="Arial"/>
              <a:sym typeface="Arial"/>
            </a:endParaRPr>
          </a:p>
          <a:p>
            <a:pPr marL="914400" lvl="1" indent="-298450" algn="l" rtl="0">
              <a:lnSpc>
                <a:spcPct val="100000"/>
              </a:lnSpc>
              <a:spcBef>
                <a:spcPts val="0"/>
              </a:spcBef>
              <a:spcAft>
                <a:spcPts val="0"/>
              </a:spcAft>
              <a:buClr>
                <a:schemeClr val="dk1"/>
              </a:buClr>
              <a:buSzPts val="1100"/>
              <a:buChar char="-"/>
            </a:pPr>
            <a:r>
              <a:rPr lang="en-US" sz="1100" b="0" i="0" u="none" strike="noStrike" cap="none">
                <a:solidFill>
                  <a:schemeClr val="dk1"/>
                </a:solidFill>
                <a:latin typeface="Arial"/>
                <a:ea typeface="Arial"/>
                <a:cs typeface="Arial"/>
                <a:sym typeface="Arial"/>
              </a:rPr>
              <a:t>More refined (and expensive) prototypes provide the basis for the testing at the </a:t>
            </a:r>
            <a:r>
              <a:rPr lang="en-US" sz="1100" b="1" i="0" u="none" strike="noStrike" cap="none">
                <a:solidFill>
                  <a:schemeClr val="dk1"/>
                </a:solidFill>
              </a:rPr>
              <a:t>later stages of design</a:t>
            </a:r>
            <a:r>
              <a:rPr lang="en-US" sz="1100" b="0" i="0" u="none" strike="noStrike" cap="none">
                <a:solidFill>
                  <a:schemeClr val="dk1"/>
                </a:solidFill>
                <a:latin typeface="Arial"/>
                <a:ea typeface="Arial"/>
                <a:cs typeface="Arial"/>
                <a:sym typeface="Arial"/>
              </a:rPr>
              <a:t>. Where testing is a key concern, the most dominant artifacts are more refined (and expensive) prototypes.</a:t>
            </a:r>
            <a:endParaRPr sz="1100" b="0" i="0" u="none" strike="noStrike" cap="none">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u="sng">
                <a:solidFill>
                  <a:schemeClr val="hlink"/>
                </a:solidFill>
                <a:hlinkClick r:id="rId3"/>
              </a:rPr>
              <a:t>https://unsplash.com/photos/cj6Am4O7YJs</a:t>
            </a:r>
            <a:endParaRPr/>
          </a:p>
          <a:p>
            <a:pPr marL="0" lvl="0" indent="0" algn="l" rtl="0">
              <a:lnSpc>
                <a:spcPct val="100000"/>
              </a:lnSpc>
              <a:spcBef>
                <a:spcPts val="0"/>
              </a:spcBef>
              <a:spcAft>
                <a:spcPts val="0"/>
              </a:spcAft>
              <a:buNone/>
            </a:pPr>
            <a:r>
              <a:rPr lang="en-US" u="sng">
                <a:solidFill>
                  <a:schemeClr val="hlink"/>
                </a:solidFill>
                <a:hlinkClick r:id="rId4"/>
              </a:rPr>
              <a:t>https://unsplash.com/photos/sv8oOQaUb-o</a:t>
            </a:r>
            <a:r>
              <a:rPr lang="en-US"/>
              <a:t> </a:t>
            </a:r>
            <a:endParaRPr/>
          </a:p>
          <a:p>
            <a:pPr marL="0" lvl="0" indent="0" algn="l" rtl="0">
              <a:lnSpc>
                <a:spcPct val="100000"/>
              </a:lnSpc>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SzPts val="1100"/>
              <a:buChar char="-"/>
            </a:pPr>
            <a:r>
              <a:rPr lang="en-US" sz="1100" b="1"/>
              <a:t>Sketching = Thinking</a:t>
            </a:r>
            <a:endParaRPr b="1"/>
          </a:p>
          <a:p>
            <a:pPr marL="15875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D</a:t>
            </a:r>
            <a:r>
              <a:rPr lang="en-US" sz="1100"/>
              <a:t>esigners do not draw sketches to externally represent ideas that are already consolidated in their minds. Rather, they </a:t>
            </a:r>
            <a:r>
              <a:rPr lang="en-US" sz="1100" b="1"/>
              <a:t>draw sketches to try out ideas, usually vague and uncertain ones. </a:t>
            </a:r>
            <a:endParaRPr sz="1100" b="1"/>
          </a:p>
          <a:p>
            <a:pPr marL="45720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sz="1100"/>
              <a:t>By </a:t>
            </a:r>
            <a:r>
              <a:rPr lang="en-US" sz="1100" b="1"/>
              <a:t>examining the externalizations</a:t>
            </a:r>
            <a:r>
              <a:rPr lang="en-US" sz="1100"/>
              <a:t>, designers can spot problems they may not have anticipated. More than that, they can see new features and relations among elements that they have drawn, ones not intended in the original sketch. These unintended discoveries promote new ideas and refine current ones. </a:t>
            </a:r>
            <a:endParaRPr/>
          </a:p>
          <a:p>
            <a:pPr marL="158750" lvl="0" indent="0" algn="l" rtl="0">
              <a:lnSpc>
                <a:spcPct val="100000"/>
              </a:lnSpc>
              <a:spcBef>
                <a:spcPts val="0"/>
              </a:spcBef>
              <a:spcAft>
                <a:spcPts val="0"/>
              </a:spcAft>
              <a:buSzPts val="1100"/>
              <a:buNone/>
            </a:pPr>
            <a:endParaRPr sz="1100"/>
          </a:p>
          <a:p>
            <a:pPr marL="457200" lvl="0" indent="-298450" algn="l" rtl="0">
              <a:lnSpc>
                <a:spcPct val="100000"/>
              </a:lnSpc>
              <a:spcBef>
                <a:spcPts val="0"/>
              </a:spcBef>
              <a:spcAft>
                <a:spcPts val="0"/>
              </a:spcAft>
              <a:buSzPts val="1100"/>
              <a:buChar char="-"/>
            </a:pPr>
            <a:r>
              <a:rPr lang="en-US" b="1"/>
              <a:t>O</a:t>
            </a:r>
            <a:r>
              <a:rPr lang="en-US" sz="1100" b="1"/>
              <a:t>ne can get more out of a sketch than was put into making it because of its ambiguity.</a:t>
            </a:r>
            <a:r>
              <a:rPr lang="en-US" sz="1100"/>
              <a:t> The fact that the sketch is, well, sketchy—that is, leaves a lot out, or</a:t>
            </a:r>
            <a:r>
              <a:rPr lang="en-US" sz="1100" b="1"/>
              <a:t> leaves a lot to the imagination—is fundamental to the process. </a:t>
            </a:r>
            <a:endParaRPr sz="1100" b="1"/>
          </a:p>
          <a:p>
            <a:pPr marL="0" lvl="0" indent="0" algn="l" rtl="0">
              <a:lnSpc>
                <a:spcPct val="100000"/>
              </a:lnSpc>
              <a:spcBef>
                <a:spcPts val="0"/>
              </a:spcBef>
              <a:spcAft>
                <a:spcPts val="0"/>
              </a:spcAft>
              <a:buNone/>
            </a:pPr>
            <a:endParaRPr b="1"/>
          </a:p>
          <a:p>
            <a:pPr marL="0" lvl="0" indent="0" algn="l" rtl="0">
              <a:lnSpc>
                <a:spcPct val="100000"/>
              </a:lnSpc>
              <a:spcBef>
                <a:spcPts val="0"/>
              </a:spcBef>
              <a:spcAft>
                <a:spcPts val="0"/>
              </a:spcAft>
              <a:buNone/>
            </a:pPr>
            <a:r>
              <a:rPr lang="en-US" b="1" u="sng">
                <a:solidFill>
                  <a:schemeClr val="hlink"/>
                </a:solidFill>
                <a:hlinkClick r:id="rId3"/>
              </a:rPr>
              <a:t>https://unsplash.com/photos/h86ZkM5Qiqg</a:t>
            </a:r>
            <a:r>
              <a:rPr lang="en-US" b="1"/>
              <a:t> </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3a2c6fa53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Get Paper and Pencil now</a:t>
            </a:r>
            <a:endParaRPr/>
          </a:p>
          <a:p>
            <a:pPr marL="0" lvl="0" indent="0" algn="l" rtl="0">
              <a:lnSpc>
                <a:spcPct val="100000"/>
              </a:lnSpc>
              <a:spcBef>
                <a:spcPts val="0"/>
              </a:spcBef>
              <a:spcAft>
                <a:spcPts val="0"/>
              </a:spcAft>
              <a:buClr>
                <a:schemeClr val="dk1"/>
              </a:buClr>
              <a:buSzPts val="1100"/>
              <a:buFont typeface="Arial"/>
              <a:buNone/>
            </a:pPr>
            <a:endParaRPr/>
          </a:p>
          <a:p>
            <a:pPr marL="457200" lvl="0" indent="-298450" algn="l" rtl="0">
              <a:lnSpc>
                <a:spcPct val="100000"/>
              </a:lnSpc>
              <a:spcBef>
                <a:spcPts val="0"/>
              </a:spcBef>
              <a:spcAft>
                <a:spcPts val="0"/>
              </a:spcAft>
              <a:buSzPts val="1100"/>
              <a:buChar char="-"/>
            </a:pPr>
            <a:r>
              <a:rPr lang="en-US"/>
              <a:t>Go in breakout rooms (of 3 for small classes)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b="1"/>
              <a:t>Feedback on critique </a:t>
            </a:r>
            <a:endParaRPr b="1"/>
          </a:p>
          <a:p>
            <a:pPr marL="457200" lvl="0" indent="-298450" algn="l" rtl="0">
              <a:lnSpc>
                <a:spcPct val="100000"/>
              </a:lnSpc>
              <a:spcBef>
                <a:spcPts val="0"/>
              </a:spcBef>
              <a:spcAft>
                <a:spcPts val="0"/>
              </a:spcAft>
              <a:buSzPts val="1100"/>
              <a:buChar char="-"/>
            </a:pPr>
            <a:r>
              <a:rPr lang="en-US"/>
              <a:t>What did you like?</a:t>
            </a:r>
            <a:endParaRPr/>
          </a:p>
          <a:p>
            <a:pPr marL="457200" lvl="0" indent="-298450" algn="l" rtl="0">
              <a:lnSpc>
                <a:spcPct val="100000"/>
              </a:lnSpc>
              <a:spcBef>
                <a:spcPts val="0"/>
              </a:spcBef>
              <a:spcAft>
                <a:spcPts val="0"/>
              </a:spcAft>
              <a:buSzPts val="1100"/>
              <a:buChar char="-"/>
            </a:pPr>
            <a:r>
              <a:rPr lang="en-US"/>
              <a:t>What did you not like?</a:t>
            </a:r>
            <a:endParaRPr/>
          </a:p>
          <a:p>
            <a:pPr marL="457200" lvl="0" indent="-298450" algn="l" rtl="0">
              <a:lnSpc>
                <a:spcPct val="100000"/>
              </a:lnSpc>
              <a:spcBef>
                <a:spcPts val="0"/>
              </a:spcBef>
              <a:spcAft>
                <a:spcPts val="0"/>
              </a:spcAft>
              <a:buSzPts val="1100"/>
              <a:buChar char="-"/>
            </a:pPr>
            <a:r>
              <a:rPr lang="en-US"/>
              <a:t>If there would be one thing you could change, what would it be?</a:t>
            </a:r>
            <a:endParaRPr/>
          </a:p>
          <a:p>
            <a:pPr marL="0" lvl="0" indent="0" algn="l" rtl="0">
              <a:lnSpc>
                <a:spcPct val="100000"/>
              </a:lnSpc>
              <a:spcBef>
                <a:spcPts val="0"/>
              </a:spcBef>
              <a:spcAft>
                <a:spcPts val="0"/>
              </a:spcAft>
              <a:buSzPts val="1100"/>
              <a:buNone/>
            </a:pPr>
            <a:endParaRPr/>
          </a:p>
        </p:txBody>
      </p:sp>
      <p:sp>
        <p:nvSpPr>
          <p:cNvPr id="204" name="Google Shape;204;g253a2c6fa5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2aa0cbcad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22aa0cbcad9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annotate your designs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None/>
            </a:pPr>
            <a:r>
              <a:rPr lang="en-US" u="sng">
                <a:solidFill>
                  <a:schemeClr val="hlink"/>
                </a:solidFill>
                <a:hlinkClick r:id="rId3"/>
              </a:rPr>
              <a:t>https://commons.wikimedia.org/wiki/File:Leonardo_Design_for_a_Flying_Machine,_c._1488.jpg</a:t>
            </a:r>
            <a:r>
              <a:rPr lang="en-US"/>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User </a:t>
            </a:r>
            <a:r>
              <a:rPr lang="en-US" b="1"/>
              <a:t>Experience </a:t>
            </a:r>
            <a:r>
              <a:rPr lang="en-US"/>
              <a:t>is a very dynamic, complex and subjective phenomenon.</a:t>
            </a:r>
            <a:endParaRPr/>
          </a:p>
          <a:p>
            <a:pPr marL="45720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The sketches have to deal with time, phrasing, and feel—all attributes of the overall user experience.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0c4bf8213d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20c4bf8213d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It is difficult to capture the emotions of what your users will be feeling at each stage. Here’s where </a:t>
            </a:r>
            <a:r>
              <a:rPr lang="en-US" b="1"/>
              <a:t>comic strips</a:t>
            </a:r>
            <a:r>
              <a:rPr lang="en-US"/>
              <a:t> and s</a:t>
            </a:r>
            <a:r>
              <a:rPr lang="en-US" b="1"/>
              <a:t>toryboards come in</a:t>
            </a:r>
            <a:r>
              <a:rPr lang="en-US"/>
              <a:t>—they’re ideal for capturing both what the user is doing and feeling at each interaction or touchpoint.</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Take some time to learn </a:t>
            </a:r>
            <a:r>
              <a:rPr lang="en-US" b="1"/>
              <a:t>simple expressions</a:t>
            </a:r>
            <a:r>
              <a:rPr lang="en-US"/>
              <a:t> representing </a:t>
            </a:r>
            <a:r>
              <a:rPr lang="en-US" b="1"/>
              <a:t>happiness</a:t>
            </a:r>
            <a:r>
              <a:rPr lang="en-US"/>
              <a:t>, </a:t>
            </a:r>
            <a:r>
              <a:rPr lang="en-US" b="1"/>
              <a:t>confusion</a:t>
            </a:r>
            <a:r>
              <a:rPr lang="en-US"/>
              <a:t>, </a:t>
            </a:r>
            <a:r>
              <a:rPr lang="en-US" b="1"/>
              <a:t>anger</a:t>
            </a:r>
            <a:r>
              <a:rPr lang="en-US"/>
              <a:t>, </a:t>
            </a:r>
            <a:r>
              <a:rPr lang="en-US" b="1"/>
              <a:t>frustration</a:t>
            </a:r>
            <a:r>
              <a:rPr lang="en-US"/>
              <a:t>, and </a:t>
            </a:r>
            <a:r>
              <a:rPr lang="en-US" b="1"/>
              <a:t>relief</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12a3aa4f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112a3aa4f1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You </a:t>
            </a:r>
            <a:r>
              <a:rPr lang="en-US" b="1"/>
              <a:t>don’t</a:t>
            </a:r>
            <a:r>
              <a:rPr lang="en-US"/>
              <a:t> have to take the time to </a:t>
            </a:r>
            <a:r>
              <a:rPr lang="en-US" b="1"/>
              <a:t>make beautifully sketches</a:t>
            </a:r>
            <a:r>
              <a:rPr lang="en-US"/>
              <a:t>, nor should you! </a:t>
            </a:r>
            <a:endParaRPr/>
          </a:p>
          <a:p>
            <a:pPr marL="45720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b="1"/>
              <a:t>Early sketches</a:t>
            </a:r>
            <a:r>
              <a:rPr lang="en-US"/>
              <a:t> really help you u</a:t>
            </a:r>
            <a:r>
              <a:rPr lang="en-US" b="1"/>
              <a:t>nderstand your design space. </a:t>
            </a:r>
            <a:endParaRPr b="1"/>
          </a:p>
          <a:p>
            <a:pPr marL="45720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Use s</a:t>
            </a:r>
            <a:r>
              <a:rPr lang="en-US" b="1"/>
              <a:t>ketching as a brainstorming tool</a:t>
            </a:r>
            <a:r>
              <a:rPr lang="en-US"/>
              <a:t> and try to simply get your ideas on paper quickly.</a:t>
            </a:r>
            <a:endParaRPr/>
          </a:p>
          <a:p>
            <a:pPr marL="0" lvl="0" indent="0" algn="l" rtl="0">
              <a:lnSpc>
                <a:spcPct val="100000"/>
              </a:lnSpc>
              <a:spcBef>
                <a:spcPts val="0"/>
              </a:spcBef>
              <a:spcAft>
                <a:spcPts val="0"/>
              </a:spcAft>
              <a:buSzPts val="1100"/>
              <a:buNone/>
            </a:pPr>
            <a:endParaRPr b="1"/>
          </a:p>
          <a:p>
            <a:pPr marL="457200" lvl="0" indent="-298450" algn="l" rtl="0">
              <a:lnSpc>
                <a:spcPct val="100000"/>
              </a:lnSpc>
              <a:spcBef>
                <a:spcPts val="0"/>
              </a:spcBef>
              <a:spcAft>
                <a:spcPts val="0"/>
              </a:spcAft>
              <a:buSzPts val="1100"/>
              <a:buChar char="-"/>
            </a:pPr>
            <a:r>
              <a:rPr lang="en-US" b="1"/>
              <a:t>Practical tips:</a:t>
            </a:r>
            <a:r>
              <a:rPr lang="en-US"/>
              <a:t> be sloppy, use a pen instead of a pencil, avoid lined paper </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What the previous miss, is the human element,: what your users </a:t>
            </a:r>
            <a:r>
              <a:rPr lang="en-US" b="1"/>
              <a:t>will be doing/ experiencing at each stage</a:t>
            </a:r>
            <a:r>
              <a:rPr lang="en-US"/>
              <a:t>. </a:t>
            </a:r>
            <a:endParaRPr/>
          </a:p>
          <a:p>
            <a:pPr marL="158750" marR="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US" b="1">
                <a:solidFill>
                  <a:schemeClr val="dk1"/>
                </a:solidFill>
              </a:rPr>
              <a:t>Learn to draw 5-10 common things</a:t>
            </a:r>
            <a:r>
              <a:rPr lang="en-US">
                <a:solidFill>
                  <a:schemeClr val="dk1"/>
                </a:solidFill>
              </a:rPr>
              <a:t> to a standard you're happy with. (</a:t>
            </a:r>
            <a:r>
              <a:rPr lang="en-US"/>
              <a:t>users</a:t>
            </a:r>
            <a:r>
              <a:rPr lang="en-US">
                <a:solidFill>
                  <a:schemeClr val="dk1"/>
                </a:solidFill>
              </a:rPr>
              <a:t>, </a:t>
            </a:r>
            <a:r>
              <a:rPr lang="en-US"/>
              <a:t>stick figures</a:t>
            </a:r>
            <a:r>
              <a:rPr lang="en-US">
                <a:solidFill>
                  <a:schemeClr val="dk1"/>
                </a:solidFill>
              </a:rPr>
              <a:t>, phone, a r</a:t>
            </a:r>
            <a:r>
              <a:rPr lang="en-US"/>
              <a:t>oom, furniture, car, atm machine)</a:t>
            </a:r>
            <a:endParaRPr/>
          </a:p>
          <a:p>
            <a:pPr marL="0" marR="0" lvl="0" indent="0" algn="l" rtl="0">
              <a:lnSpc>
                <a:spcPct val="100000"/>
              </a:lnSpc>
              <a:spcBef>
                <a:spcPts val="0"/>
              </a:spcBef>
              <a:spcAft>
                <a:spcPts val="0"/>
              </a:spcAft>
              <a:buClr>
                <a:schemeClr val="dk1"/>
              </a:buClr>
              <a:buSzPts val="1100"/>
              <a:buFont typeface="Arial"/>
              <a:buNone/>
            </a:pPr>
            <a:endParaRPr/>
          </a:p>
          <a:p>
            <a:pPr marL="457200" marR="0" lvl="0" indent="-298450" algn="l" rtl="0">
              <a:lnSpc>
                <a:spcPct val="100000"/>
              </a:lnSpc>
              <a:spcBef>
                <a:spcPts val="0"/>
              </a:spcBef>
              <a:spcAft>
                <a:spcPts val="0"/>
              </a:spcAft>
              <a:buSzPts val="1100"/>
              <a:buChar char="-"/>
            </a:pPr>
            <a:r>
              <a:rPr lang="en-US"/>
              <a:t>Everyone relates </a:t>
            </a:r>
            <a:r>
              <a:rPr lang="en-US" b="1"/>
              <a:t>lightbulbs </a:t>
            </a:r>
            <a:r>
              <a:rPr lang="en-US"/>
              <a:t>to ideas, so if you’re in a lot of </a:t>
            </a:r>
            <a:r>
              <a:rPr lang="en-US" b="1"/>
              <a:t>brainstorming meetings </a:t>
            </a:r>
            <a:r>
              <a:rPr lang="en-US"/>
              <a:t>practice those. </a:t>
            </a:r>
            <a:endParaRPr/>
          </a:p>
          <a:p>
            <a:pPr marL="158750" marR="0" lvl="0" indent="0" algn="l" rtl="0">
              <a:lnSpc>
                <a:spcPct val="100000"/>
              </a:lnSpc>
              <a:spcBef>
                <a:spcPts val="0"/>
              </a:spcBef>
              <a:spcAft>
                <a:spcPts val="0"/>
              </a:spcAft>
              <a:buClr>
                <a:schemeClr val="dk1"/>
              </a:buClr>
              <a:buSzPts val="1100"/>
              <a:buFont typeface="Arial"/>
              <a:buNone/>
            </a:pPr>
            <a:endParaRPr/>
          </a:p>
          <a:p>
            <a:pPr marL="457200" marR="0" lvl="0" indent="-298450" algn="l" rtl="0">
              <a:lnSpc>
                <a:spcPct val="100000"/>
              </a:lnSpc>
              <a:spcBef>
                <a:spcPts val="0"/>
              </a:spcBef>
              <a:spcAft>
                <a:spcPts val="0"/>
              </a:spcAft>
              <a:buSzPts val="1100"/>
              <a:buChar char="-"/>
            </a:pPr>
            <a:r>
              <a:rPr lang="en-US"/>
              <a:t>It’s also likely that you’ll be working with people, so practice drawing stickpeople and adding more detail—</a:t>
            </a:r>
            <a:r>
              <a:rPr lang="en-US" b="1"/>
              <a:t>computers, phones, and office</a:t>
            </a:r>
            <a:r>
              <a:rPr lang="en-US"/>
              <a:t>s are all things that are likely to come up.</a:t>
            </a:r>
            <a:endParaRPr/>
          </a:p>
          <a:p>
            <a:pPr marL="158750" marR="0" lvl="0" indent="0" algn="l" rtl="0">
              <a:lnSpc>
                <a:spcPct val="100000"/>
              </a:lnSpc>
              <a:spcBef>
                <a:spcPts val="0"/>
              </a:spcBef>
              <a:spcAft>
                <a:spcPts val="0"/>
              </a:spcAft>
              <a:buClr>
                <a:schemeClr val="dk1"/>
              </a:buClr>
              <a:buSzPts val="1100"/>
              <a:buFont typeface="Arial"/>
              <a:buNone/>
            </a:pPr>
            <a:endParaRPr/>
          </a:p>
          <a:p>
            <a:pPr marL="457200" marR="0" lvl="0" indent="-298450" algn="l" rtl="0">
              <a:lnSpc>
                <a:spcPct val="100000"/>
              </a:lnSpc>
              <a:spcBef>
                <a:spcPts val="0"/>
              </a:spcBef>
              <a:spcAft>
                <a:spcPts val="0"/>
              </a:spcAft>
              <a:buSzPts val="1100"/>
              <a:buChar char="-"/>
            </a:pPr>
            <a:r>
              <a:rPr lang="en-US"/>
              <a:t>By nailing down a </a:t>
            </a:r>
            <a:r>
              <a:rPr lang="en-US" b="1"/>
              <a:t>few frequently used subjects</a:t>
            </a:r>
            <a:r>
              <a:rPr lang="en-US"/>
              <a:t> you’ll soon build up your own visual vocabulary of items that you can quickly and confidently draw upon.</a:t>
            </a:r>
            <a:endParaRPr/>
          </a:p>
          <a:p>
            <a:pPr marL="158750" marR="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What the previous miss, is the human element,: what your users </a:t>
            </a:r>
            <a:r>
              <a:rPr lang="en-US" b="1"/>
              <a:t>will be doing/ experiencing at each stage</a:t>
            </a:r>
            <a:r>
              <a:rPr lang="en-US"/>
              <a:t>. </a:t>
            </a:r>
            <a:endParaRPr/>
          </a:p>
          <a:p>
            <a:pPr marL="158750" marR="0" lvl="0" indent="0" algn="l" rtl="0">
              <a:lnSpc>
                <a:spcPct val="100000"/>
              </a:lnSpc>
              <a:spcBef>
                <a:spcPts val="0"/>
              </a:spcBef>
              <a:spcAft>
                <a:spcPts val="0"/>
              </a:spcAft>
              <a:buClr>
                <a:schemeClr val="dk1"/>
              </a:buClr>
              <a:buSzPts val="1100"/>
              <a:buFont typeface="Arial"/>
              <a:buNone/>
            </a:pPr>
            <a:endParaRPr>
              <a:solidFill>
                <a:schemeClr val="dk1"/>
              </a:solidFill>
            </a:endParaRPr>
          </a:p>
          <a:p>
            <a:pPr marL="457200" marR="0" lvl="0" indent="-298450" algn="l" rtl="0">
              <a:lnSpc>
                <a:spcPct val="100000"/>
              </a:lnSpc>
              <a:spcBef>
                <a:spcPts val="0"/>
              </a:spcBef>
              <a:spcAft>
                <a:spcPts val="0"/>
              </a:spcAft>
              <a:buClr>
                <a:schemeClr val="dk1"/>
              </a:buClr>
              <a:buSzPts val="1100"/>
              <a:buChar char="-"/>
            </a:pPr>
            <a:r>
              <a:rPr lang="en-US" b="1">
                <a:solidFill>
                  <a:schemeClr val="dk1"/>
                </a:solidFill>
              </a:rPr>
              <a:t>Learn to draw 5-10 common things</a:t>
            </a:r>
            <a:r>
              <a:rPr lang="en-US">
                <a:solidFill>
                  <a:schemeClr val="dk1"/>
                </a:solidFill>
              </a:rPr>
              <a:t> to a standard you're happy with. (</a:t>
            </a:r>
            <a:r>
              <a:rPr lang="en-US"/>
              <a:t>users</a:t>
            </a:r>
            <a:r>
              <a:rPr lang="en-US">
                <a:solidFill>
                  <a:schemeClr val="dk1"/>
                </a:solidFill>
              </a:rPr>
              <a:t>, </a:t>
            </a:r>
            <a:r>
              <a:rPr lang="en-US"/>
              <a:t>stick figures</a:t>
            </a:r>
            <a:r>
              <a:rPr lang="en-US">
                <a:solidFill>
                  <a:schemeClr val="dk1"/>
                </a:solidFill>
              </a:rPr>
              <a:t>, phone, a r</a:t>
            </a:r>
            <a:r>
              <a:rPr lang="en-US"/>
              <a:t>oom, furniture, car, atm machine)</a:t>
            </a:r>
            <a:endParaRPr/>
          </a:p>
          <a:p>
            <a:pPr marL="0" marR="0" lvl="0" indent="0" algn="l" rtl="0">
              <a:lnSpc>
                <a:spcPct val="100000"/>
              </a:lnSpc>
              <a:spcBef>
                <a:spcPts val="0"/>
              </a:spcBef>
              <a:spcAft>
                <a:spcPts val="0"/>
              </a:spcAft>
              <a:buClr>
                <a:schemeClr val="dk1"/>
              </a:buClr>
              <a:buSzPts val="1100"/>
              <a:buFont typeface="Arial"/>
              <a:buNone/>
            </a:pPr>
            <a:endParaRPr/>
          </a:p>
          <a:p>
            <a:pPr marL="457200" marR="0" lvl="0" indent="-298450" algn="l" rtl="0">
              <a:lnSpc>
                <a:spcPct val="100000"/>
              </a:lnSpc>
              <a:spcBef>
                <a:spcPts val="0"/>
              </a:spcBef>
              <a:spcAft>
                <a:spcPts val="0"/>
              </a:spcAft>
              <a:buSzPts val="1100"/>
              <a:buChar char="-"/>
            </a:pPr>
            <a:r>
              <a:rPr lang="en-US"/>
              <a:t>Everyone relates </a:t>
            </a:r>
            <a:r>
              <a:rPr lang="en-US" b="1"/>
              <a:t>lightbulbs </a:t>
            </a:r>
            <a:r>
              <a:rPr lang="en-US"/>
              <a:t>to ideas, so if you’re in a lot of </a:t>
            </a:r>
            <a:r>
              <a:rPr lang="en-US" b="1"/>
              <a:t>brainstorming meetings </a:t>
            </a:r>
            <a:r>
              <a:rPr lang="en-US"/>
              <a:t>practice those. </a:t>
            </a:r>
            <a:endParaRPr/>
          </a:p>
          <a:p>
            <a:pPr marL="158750" marR="0" lvl="0" indent="0" algn="l" rtl="0">
              <a:lnSpc>
                <a:spcPct val="100000"/>
              </a:lnSpc>
              <a:spcBef>
                <a:spcPts val="0"/>
              </a:spcBef>
              <a:spcAft>
                <a:spcPts val="0"/>
              </a:spcAft>
              <a:buClr>
                <a:schemeClr val="dk1"/>
              </a:buClr>
              <a:buSzPts val="1100"/>
              <a:buFont typeface="Arial"/>
              <a:buNone/>
            </a:pPr>
            <a:endParaRPr/>
          </a:p>
          <a:p>
            <a:pPr marL="457200" marR="0" lvl="0" indent="-298450" algn="l" rtl="0">
              <a:lnSpc>
                <a:spcPct val="100000"/>
              </a:lnSpc>
              <a:spcBef>
                <a:spcPts val="0"/>
              </a:spcBef>
              <a:spcAft>
                <a:spcPts val="0"/>
              </a:spcAft>
              <a:buSzPts val="1100"/>
              <a:buChar char="-"/>
            </a:pPr>
            <a:r>
              <a:rPr lang="en-US"/>
              <a:t>It’s also likely that you’ll be working with people, so practice drawing stickpeople and adding more detail—</a:t>
            </a:r>
            <a:r>
              <a:rPr lang="en-US" b="1"/>
              <a:t>computers, phones, and office</a:t>
            </a:r>
            <a:r>
              <a:rPr lang="en-US"/>
              <a:t>s are all things that are likely to come up.</a:t>
            </a:r>
            <a:endParaRPr/>
          </a:p>
          <a:p>
            <a:pPr marL="158750" marR="0" lvl="0" indent="0" algn="l" rtl="0">
              <a:lnSpc>
                <a:spcPct val="100000"/>
              </a:lnSpc>
              <a:spcBef>
                <a:spcPts val="0"/>
              </a:spcBef>
              <a:spcAft>
                <a:spcPts val="0"/>
              </a:spcAft>
              <a:buClr>
                <a:schemeClr val="dk1"/>
              </a:buClr>
              <a:buSzPts val="1100"/>
              <a:buFont typeface="Arial"/>
              <a:buNone/>
            </a:pPr>
            <a:endParaRPr/>
          </a:p>
          <a:p>
            <a:pPr marL="457200" marR="0" lvl="0" indent="-298450" algn="l" rtl="0">
              <a:lnSpc>
                <a:spcPct val="100000"/>
              </a:lnSpc>
              <a:spcBef>
                <a:spcPts val="0"/>
              </a:spcBef>
              <a:spcAft>
                <a:spcPts val="0"/>
              </a:spcAft>
              <a:buSzPts val="1100"/>
              <a:buChar char="-"/>
            </a:pPr>
            <a:r>
              <a:rPr lang="en-US"/>
              <a:t>By nailing down a </a:t>
            </a:r>
            <a:r>
              <a:rPr lang="en-US" b="1"/>
              <a:t>few frequently used subjects</a:t>
            </a:r>
            <a:r>
              <a:rPr lang="en-US"/>
              <a:t> you’ll soon build up your own visual vocabulary of items that you can quickly and confidently draw upon.</a:t>
            </a:r>
            <a:endParaRPr/>
          </a:p>
          <a:p>
            <a:pPr marL="158750" marR="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494412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48934d938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148934d938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u="sng">
                <a:solidFill>
                  <a:schemeClr val="hlink"/>
                </a:solidFill>
                <a:hlinkClick r:id="rId3"/>
              </a:rPr>
              <a:t>https://unsplash.com/photos/kdXlQSnYeWI</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r>
              <a:rPr lang="en-US" u="sng">
                <a:solidFill>
                  <a:schemeClr val="hlink"/>
                </a:solidFill>
                <a:hlinkClick r:id="rId4"/>
              </a:rPr>
              <a:t>https://unsplash.com/photos/YM2MCZM43cM</a:t>
            </a:r>
            <a:endParaRPr/>
          </a:p>
          <a:p>
            <a:pPr marL="158750" lvl="0" indent="0" algn="l" rtl="0">
              <a:lnSpc>
                <a:spcPct val="100000"/>
              </a:lnSpc>
              <a:spcBef>
                <a:spcPts val="0"/>
              </a:spcBef>
              <a:spcAft>
                <a:spcPts val="0"/>
              </a:spcAft>
              <a:buSzPts val="1100"/>
              <a:buNone/>
            </a:pP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2aa0cbcad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5" name="Google Shape;195;g22aa0cbca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0f95b97e7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g20f95b97e75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0f95b97e75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20f95b97e75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0f95b97e7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20f95b97e75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0f95b97e7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20f95b97e7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0f95b97e7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0f95b97e7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 name="Google Shape;3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chemeClr val="dk1"/>
              </a:buClr>
              <a:buSzPts val="1100"/>
              <a:buFont typeface="Arial"/>
              <a:buNone/>
            </a:pPr>
            <a:r>
              <a:rPr lang="en-US" sz="1100">
                <a:solidFill>
                  <a:srgbClr val="7F7F7F"/>
                </a:solidFill>
              </a:rPr>
              <a:t>Buxton, B. (2007). </a:t>
            </a:r>
            <a:r>
              <a:rPr lang="en-US" sz="1100" i="1">
                <a:solidFill>
                  <a:srgbClr val="7F7F7F"/>
                </a:solidFill>
              </a:rPr>
              <a:t>Sketching user experiences: getting the design right and the right design</a:t>
            </a:r>
            <a:r>
              <a:rPr lang="en-US" sz="1100">
                <a:solidFill>
                  <a:srgbClr val="7F7F7F"/>
                </a:solidFill>
              </a:rPr>
              <a:t>. Morgan Kaufmann.</a:t>
            </a:r>
            <a:endParaRPr/>
          </a:p>
          <a:p>
            <a:pPr marL="158750" marR="0" lvl="0" indent="0" algn="l" rtl="0">
              <a:lnSpc>
                <a:spcPct val="100000"/>
              </a:lnSpc>
              <a:spcBef>
                <a:spcPts val="0"/>
              </a:spcBef>
              <a:spcAft>
                <a:spcPts val="0"/>
              </a:spcAft>
              <a:buClr>
                <a:schemeClr val="dk1"/>
              </a:buClr>
              <a:buSzPts val="1100"/>
              <a:buFont typeface="Arial"/>
              <a:buNone/>
            </a:pPr>
            <a:endParaRPr/>
          </a:p>
          <a:p>
            <a:pPr marL="457200" marR="0" lvl="0" indent="-298450" algn="l" rtl="0">
              <a:lnSpc>
                <a:spcPct val="100000"/>
              </a:lnSpc>
              <a:spcBef>
                <a:spcPts val="0"/>
              </a:spcBef>
              <a:spcAft>
                <a:spcPts val="0"/>
              </a:spcAft>
              <a:buSzPts val="1100"/>
              <a:buChar char="-"/>
            </a:pPr>
            <a:r>
              <a:rPr lang="en-US"/>
              <a:t>Sketching is a </a:t>
            </a:r>
            <a:r>
              <a:rPr lang="en-US" b="1"/>
              <a:t>very efficient way</a:t>
            </a:r>
            <a:r>
              <a:rPr lang="en-US"/>
              <a:t> of </a:t>
            </a:r>
            <a:r>
              <a:rPr lang="en-US" b="1"/>
              <a:t>communicating design</a:t>
            </a:r>
            <a:r>
              <a:rPr lang="en-US"/>
              <a:t> while allowing designers to t</a:t>
            </a:r>
            <a:r>
              <a:rPr lang="en-US" b="1"/>
              <a:t>ry out a multitude of ideas and iterate</a:t>
            </a:r>
            <a:r>
              <a:rPr lang="en-US"/>
              <a:t> them before settling on one.</a:t>
            </a:r>
            <a:endParaRPr/>
          </a:p>
          <a:p>
            <a:pPr marL="457200" marR="0" lvl="0" indent="-298450" algn="l" rtl="0">
              <a:lnSpc>
                <a:spcPct val="100000"/>
              </a:lnSpc>
              <a:spcBef>
                <a:spcPts val="0"/>
              </a:spcBef>
              <a:spcAft>
                <a:spcPts val="0"/>
              </a:spcAft>
              <a:buSzPts val="1100"/>
              <a:buChar char="-"/>
            </a:pPr>
            <a:r>
              <a:rPr lang="en-US"/>
              <a:t>The main purpose of sketches is to help </a:t>
            </a:r>
            <a:r>
              <a:rPr lang="en-US" b="1"/>
              <a:t>you think more clearly</a:t>
            </a:r>
            <a:r>
              <a:rPr lang="en-US"/>
              <a:t>, find </a:t>
            </a:r>
            <a:r>
              <a:rPr lang="en-US" b="1"/>
              <a:t>better solutions</a:t>
            </a:r>
            <a:r>
              <a:rPr lang="en-US"/>
              <a:t>, and </a:t>
            </a:r>
            <a:r>
              <a:rPr lang="en-US" b="1"/>
              <a:t>save time</a:t>
            </a:r>
            <a:r>
              <a:rPr lang="en-US"/>
              <a:t>.</a:t>
            </a:r>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 name="Google Shape;4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Prompt students about differences and similarities of the sketches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4D981-B4E1-43AC-BB16-C89EE480BA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184FD-521C-4951-9993-E9AD0E6A77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28683B-0132-4B36-A8B5-9FB5C23D79A6}"/>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5" name="Footer Placeholder 4">
            <a:extLst>
              <a:ext uri="{FF2B5EF4-FFF2-40B4-BE49-F238E27FC236}">
                <a16:creationId xmlns:a16="http://schemas.microsoft.com/office/drawing/2014/main" id="{E337A21B-2556-4458-88D7-9111DD584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40DE1-9BDC-4511-853B-B4A9630FFA92}"/>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35160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9D3D-6FF6-4BA0-BE06-A7CE8A798D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70102-074B-4F83-AEE9-4007F261B8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45E4E-1C6B-4D05-88BE-B1B258C0283E}"/>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5" name="Footer Placeholder 4">
            <a:extLst>
              <a:ext uri="{FF2B5EF4-FFF2-40B4-BE49-F238E27FC236}">
                <a16:creationId xmlns:a16="http://schemas.microsoft.com/office/drawing/2014/main" id="{9EE2EEF6-2CC8-4E4F-AB8E-356FF3BAD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CDDDE-5C9E-4E06-B0A4-4401B4278535}"/>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561852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FA1042-EAB8-4416-9A8B-9602B832C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2A098D-F209-49E0-BC51-88218DD930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F0275-AECF-4FA5-A97C-5B66C45D1420}"/>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5" name="Footer Placeholder 4">
            <a:extLst>
              <a:ext uri="{FF2B5EF4-FFF2-40B4-BE49-F238E27FC236}">
                <a16:creationId xmlns:a16="http://schemas.microsoft.com/office/drawing/2014/main" id="{1F19C7FC-A7A3-4946-8268-FA7FC9055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68262-7016-41C7-94B2-A7ECCCB81EF0}"/>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352737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8"/>
        <p:cNvGrpSpPr/>
        <p:nvPr/>
      </p:nvGrpSpPr>
      <p:grpSpPr>
        <a:xfrm>
          <a:off x="0" y="0"/>
          <a:ext cx="0" cy="0"/>
          <a:chOff x="0" y="0"/>
          <a:chExt cx="0" cy="0"/>
        </a:xfrm>
      </p:grpSpPr>
      <p:pic>
        <p:nvPicPr>
          <p:cNvPr id="9" name="Google Shape;9;p20"/>
          <p:cNvPicPr preferRelativeResize="0"/>
          <p:nvPr/>
        </p:nvPicPr>
        <p:blipFill rotWithShape="1">
          <a:blip r:embed="rId2">
            <a:alphaModFix/>
          </a:blip>
          <a:srcRect/>
          <a:stretch/>
        </p:blipFill>
        <p:spPr>
          <a:xfrm>
            <a:off x="-36717" y="-38383"/>
            <a:ext cx="12265433" cy="6934765"/>
          </a:xfrm>
          <a:prstGeom prst="rect">
            <a:avLst/>
          </a:prstGeom>
          <a:noFill/>
          <a:ln>
            <a:noFill/>
          </a:ln>
        </p:spPr>
      </p:pic>
      <p:pic>
        <p:nvPicPr>
          <p:cNvPr id="10" name="Google Shape;10;p20"/>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1" name="Google Shape;11;p20"/>
          <p:cNvSpPr txBox="1">
            <a:spLocks noGrp="1"/>
          </p:cNvSpPr>
          <p:nvPr>
            <p:ph type="title"/>
          </p:nvPr>
        </p:nvSpPr>
        <p:spPr>
          <a:xfrm>
            <a:off x="951000" y="2527133"/>
            <a:ext cx="5113200" cy="92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300"/>
              <a:buNone/>
              <a:defRPr sz="5733"/>
            </a:lvl1pPr>
            <a:lvl2pPr lvl="1" algn="l">
              <a:lnSpc>
                <a:spcPct val="100000"/>
              </a:lnSpc>
              <a:spcBef>
                <a:spcPts val="0"/>
              </a:spcBef>
              <a:spcAft>
                <a:spcPts val="0"/>
              </a:spcAft>
              <a:buSzPts val="4300"/>
              <a:buNone/>
              <a:defRPr sz="5733"/>
            </a:lvl2pPr>
            <a:lvl3pPr lvl="2" algn="l">
              <a:lnSpc>
                <a:spcPct val="100000"/>
              </a:lnSpc>
              <a:spcBef>
                <a:spcPts val="0"/>
              </a:spcBef>
              <a:spcAft>
                <a:spcPts val="0"/>
              </a:spcAft>
              <a:buSzPts val="4300"/>
              <a:buNone/>
              <a:defRPr sz="5733"/>
            </a:lvl3pPr>
            <a:lvl4pPr lvl="3" algn="l">
              <a:lnSpc>
                <a:spcPct val="100000"/>
              </a:lnSpc>
              <a:spcBef>
                <a:spcPts val="0"/>
              </a:spcBef>
              <a:spcAft>
                <a:spcPts val="0"/>
              </a:spcAft>
              <a:buSzPts val="4300"/>
              <a:buNone/>
              <a:defRPr sz="5733"/>
            </a:lvl4pPr>
            <a:lvl5pPr lvl="4" algn="l">
              <a:lnSpc>
                <a:spcPct val="100000"/>
              </a:lnSpc>
              <a:spcBef>
                <a:spcPts val="0"/>
              </a:spcBef>
              <a:spcAft>
                <a:spcPts val="0"/>
              </a:spcAft>
              <a:buSzPts val="4300"/>
              <a:buNone/>
              <a:defRPr sz="5733"/>
            </a:lvl5pPr>
            <a:lvl6pPr lvl="5" algn="l">
              <a:lnSpc>
                <a:spcPct val="100000"/>
              </a:lnSpc>
              <a:spcBef>
                <a:spcPts val="0"/>
              </a:spcBef>
              <a:spcAft>
                <a:spcPts val="0"/>
              </a:spcAft>
              <a:buSzPts val="4300"/>
              <a:buNone/>
              <a:defRPr sz="5733"/>
            </a:lvl6pPr>
            <a:lvl7pPr lvl="6" algn="l">
              <a:lnSpc>
                <a:spcPct val="100000"/>
              </a:lnSpc>
              <a:spcBef>
                <a:spcPts val="0"/>
              </a:spcBef>
              <a:spcAft>
                <a:spcPts val="0"/>
              </a:spcAft>
              <a:buSzPts val="4300"/>
              <a:buNone/>
              <a:defRPr sz="5733"/>
            </a:lvl7pPr>
            <a:lvl8pPr lvl="7" algn="l">
              <a:lnSpc>
                <a:spcPct val="100000"/>
              </a:lnSpc>
              <a:spcBef>
                <a:spcPts val="0"/>
              </a:spcBef>
              <a:spcAft>
                <a:spcPts val="0"/>
              </a:spcAft>
              <a:buSzPts val="4300"/>
              <a:buNone/>
              <a:defRPr sz="5733"/>
            </a:lvl8pPr>
            <a:lvl9pPr lvl="8" algn="l">
              <a:lnSpc>
                <a:spcPct val="100000"/>
              </a:lnSpc>
              <a:spcBef>
                <a:spcPts val="0"/>
              </a:spcBef>
              <a:spcAft>
                <a:spcPts val="0"/>
              </a:spcAft>
              <a:buSzPts val="4300"/>
              <a:buNone/>
              <a:defRPr sz="5733"/>
            </a:lvl9pPr>
          </a:lstStyle>
          <a:p>
            <a:endParaRPr/>
          </a:p>
        </p:txBody>
      </p:sp>
      <p:sp>
        <p:nvSpPr>
          <p:cNvPr id="12" name="Google Shape;12;p20"/>
          <p:cNvSpPr txBox="1">
            <a:spLocks noGrp="1"/>
          </p:cNvSpPr>
          <p:nvPr>
            <p:ph type="subTitle" idx="1"/>
          </p:nvPr>
        </p:nvSpPr>
        <p:spPr>
          <a:xfrm>
            <a:off x="951000" y="3781400"/>
            <a:ext cx="51132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133"/>
            </a:lvl1pPr>
            <a:lvl2pPr lvl="1" algn="l">
              <a:lnSpc>
                <a:spcPct val="100000"/>
              </a:lnSpc>
              <a:spcBef>
                <a:spcPts val="0"/>
              </a:spcBef>
              <a:spcAft>
                <a:spcPts val="0"/>
              </a:spcAft>
              <a:buSzPts val="1600"/>
              <a:buNone/>
              <a:defRPr sz="2133"/>
            </a:lvl2pPr>
            <a:lvl3pPr lvl="2" algn="l">
              <a:lnSpc>
                <a:spcPct val="100000"/>
              </a:lnSpc>
              <a:spcBef>
                <a:spcPts val="0"/>
              </a:spcBef>
              <a:spcAft>
                <a:spcPts val="0"/>
              </a:spcAft>
              <a:buSzPts val="1600"/>
              <a:buNone/>
              <a:defRPr sz="2133"/>
            </a:lvl3pPr>
            <a:lvl4pPr lvl="3" algn="l">
              <a:lnSpc>
                <a:spcPct val="100000"/>
              </a:lnSpc>
              <a:spcBef>
                <a:spcPts val="0"/>
              </a:spcBef>
              <a:spcAft>
                <a:spcPts val="0"/>
              </a:spcAft>
              <a:buSzPts val="1600"/>
              <a:buNone/>
              <a:defRPr sz="2133"/>
            </a:lvl4pPr>
            <a:lvl5pPr lvl="4" algn="l">
              <a:lnSpc>
                <a:spcPct val="100000"/>
              </a:lnSpc>
              <a:spcBef>
                <a:spcPts val="0"/>
              </a:spcBef>
              <a:spcAft>
                <a:spcPts val="0"/>
              </a:spcAft>
              <a:buSzPts val="1600"/>
              <a:buNone/>
              <a:defRPr sz="2133"/>
            </a:lvl5pPr>
            <a:lvl6pPr lvl="5" algn="l">
              <a:lnSpc>
                <a:spcPct val="100000"/>
              </a:lnSpc>
              <a:spcBef>
                <a:spcPts val="0"/>
              </a:spcBef>
              <a:spcAft>
                <a:spcPts val="0"/>
              </a:spcAft>
              <a:buSzPts val="1600"/>
              <a:buNone/>
              <a:defRPr sz="2133"/>
            </a:lvl6pPr>
            <a:lvl7pPr lvl="6" algn="l">
              <a:lnSpc>
                <a:spcPct val="100000"/>
              </a:lnSpc>
              <a:spcBef>
                <a:spcPts val="0"/>
              </a:spcBef>
              <a:spcAft>
                <a:spcPts val="0"/>
              </a:spcAft>
              <a:buSzPts val="1600"/>
              <a:buNone/>
              <a:defRPr sz="2133"/>
            </a:lvl7pPr>
            <a:lvl8pPr lvl="7" algn="l">
              <a:lnSpc>
                <a:spcPct val="100000"/>
              </a:lnSpc>
              <a:spcBef>
                <a:spcPts val="0"/>
              </a:spcBef>
              <a:spcAft>
                <a:spcPts val="0"/>
              </a:spcAft>
              <a:buSzPts val="1600"/>
              <a:buNone/>
              <a:defRPr sz="2133"/>
            </a:lvl8pPr>
            <a:lvl9pPr lvl="8" algn="l">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3141967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1"/>
        </a:solidFill>
        <a:effectLst/>
      </p:bgPr>
    </p:bg>
    <p:spTree>
      <p:nvGrpSpPr>
        <p:cNvPr id="1" name="Shape 13"/>
        <p:cNvGrpSpPr/>
        <p:nvPr/>
      </p:nvGrpSpPr>
      <p:grpSpPr>
        <a:xfrm>
          <a:off x="0" y="0"/>
          <a:ext cx="0" cy="0"/>
          <a:chOff x="0" y="0"/>
          <a:chExt cx="0" cy="0"/>
        </a:xfrm>
      </p:grpSpPr>
      <p:pic>
        <p:nvPicPr>
          <p:cNvPr id="14" name="Google Shape;14;p19"/>
          <p:cNvPicPr preferRelativeResize="0"/>
          <p:nvPr/>
        </p:nvPicPr>
        <p:blipFill rotWithShape="1">
          <a:blip r:embed="rId2">
            <a:alphaModFix/>
          </a:blip>
          <a:srcRect/>
          <a:stretch/>
        </p:blipFill>
        <p:spPr>
          <a:xfrm>
            <a:off x="-36717" y="-38383"/>
            <a:ext cx="12265433" cy="6934765"/>
          </a:xfrm>
          <a:prstGeom prst="rect">
            <a:avLst/>
          </a:prstGeom>
          <a:noFill/>
          <a:ln>
            <a:noFill/>
          </a:ln>
        </p:spPr>
      </p:pic>
      <p:pic>
        <p:nvPicPr>
          <p:cNvPr id="15" name="Google Shape;15;p1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6" name="Google Shape;16;p19"/>
          <p:cNvSpPr txBox="1">
            <a:spLocks noGrp="1"/>
          </p:cNvSpPr>
          <p:nvPr>
            <p:ph type="title"/>
          </p:nvPr>
        </p:nvSpPr>
        <p:spPr>
          <a:xfrm>
            <a:off x="3777400" y="1900667"/>
            <a:ext cx="4637200" cy="13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8300"/>
              <a:buNone/>
              <a:defRPr sz="11066"/>
            </a:lvl1pPr>
            <a:lvl2pPr lvl="1" algn="ctr">
              <a:lnSpc>
                <a:spcPct val="100000"/>
              </a:lnSpc>
              <a:spcBef>
                <a:spcPts val="0"/>
              </a:spcBef>
              <a:spcAft>
                <a:spcPts val="0"/>
              </a:spcAft>
              <a:buSzPts val="8300"/>
              <a:buNone/>
              <a:defRPr sz="11066"/>
            </a:lvl2pPr>
            <a:lvl3pPr lvl="2" algn="ctr">
              <a:lnSpc>
                <a:spcPct val="100000"/>
              </a:lnSpc>
              <a:spcBef>
                <a:spcPts val="0"/>
              </a:spcBef>
              <a:spcAft>
                <a:spcPts val="0"/>
              </a:spcAft>
              <a:buSzPts val="8300"/>
              <a:buNone/>
              <a:defRPr sz="11066"/>
            </a:lvl3pPr>
            <a:lvl4pPr lvl="3" algn="ctr">
              <a:lnSpc>
                <a:spcPct val="100000"/>
              </a:lnSpc>
              <a:spcBef>
                <a:spcPts val="0"/>
              </a:spcBef>
              <a:spcAft>
                <a:spcPts val="0"/>
              </a:spcAft>
              <a:buSzPts val="8300"/>
              <a:buNone/>
              <a:defRPr sz="11066"/>
            </a:lvl4pPr>
            <a:lvl5pPr lvl="4" algn="ctr">
              <a:lnSpc>
                <a:spcPct val="100000"/>
              </a:lnSpc>
              <a:spcBef>
                <a:spcPts val="0"/>
              </a:spcBef>
              <a:spcAft>
                <a:spcPts val="0"/>
              </a:spcAft>
              <a:buSzPts val="8300"/>
              <a:buNone/>
              <a:defRPr sz="11066"/>
            </a:lvl5pPr>
            <a:lvl6pPr lvl="5" algn="ctr">
              <a:lnSpc>
                <a:spcPct val="100000"/>
              </a:lnSpc>
              <a:spcBef>
                <a:spcPts val="0"/>
              </a:spcBef>
              <a:spcAft>
                <a:spcPts val="0"/>
              </a:spcAft>
              <a:buSzPts val="8300"/>
              <a:buNone/>
              <a:defRPr sz="11066"/>
            </a:lvl6pPr>
            <a:lvl7pPr lvl="6" algn="ctr">
              <a:lnSpc>
                <a:spcPct val="100000"/>
              </a:lnSpc>
              <a:spcBef>
                <a:spcPts val="0"/>
              </a:spcBef>
              <a:spcAft>
                <a:spcPts val="0"/>
              </a:spcAft>
              <a:buSzPts val="8300"/>
              <a:buNone/>
              <a:defRPr sz="11066"/>
            </a:lvl7pPr>
            <a:lvl8pPr lvl="7" algn="ctr">
              <a:lnSpc>
                <a:spcPct val="100000"/>
              </a:lnSpc>
              <a:spcBef>
                <a:spcPts val="0"/>
              </a:spcBef>
              <a:spcAft>
                <a:spcPts val="0"/>
              </a:spcAft>
              <a:buSzPts val="8300"/>
              <a:buNone/>
              <a:defRPr sz="11066"/>
            </a:lvl8pPr>
            <a:lvl9pPr lvl="8" algn="ctr">
              <a:lnSpc>
                <a:spcPct val="100000"/>
              </a:lnSpc>
              <a:spcBef>
                <a:spcPts val="0"/>
              </a:spcBef>
              <a:spcAft>
                <a:spcPts val="0"/>
              </a:spcAft>
              <a:buSzPts val="8300"/>
              <a:buNone/>
              <a:defRPr sz="11066"/>
            </a:lvl9pPr>
          </a:lstStyle>
          <a:p>
            <a:endParaRPr/>
          </a:p>
        </p:txBody>
      </p:sp>
      <p:sp>
        <p:nvSpPr>
          <p:cNvPr id="17" name="Google Shape;17;p19"/>
          <p:cNvSpPr txBox="1">
            <a:spLocks noGrp="1"/>
          </p:cNvSpPr>
          <p:nvPr>
            <p:ph type="subTitle" idx="1"/>
          </p:nvPr>
        </p:nvSpPr>
        <p:spPr>
          <a:xfrm>
            <a:off x="4127400" y="3509317"/>
            <a:ext cx="3937200" cy="134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2267"/>
            </a:lvl1pPr>
            <a:lvl2pPr lvl="1" algn="ctr">
              <a:lnSpc>
                <a:spcPct val="100000"/>
              </a:lnSpc>
              <a:spcBef>
                <a:spcPts val="0"/>
              </a:spcBef>
              <a:spcAft>
                <a:spcPts val="0"/>
              </a:spcAft>
              <a:buSzPts val="1700"/>
              <a:buNone/>
              <a:defRPr sz="2267"/>
            </a:lvl2pPr>
            <a:lvl3pPr lvl="2" algn="ctr">
              <a:lnSpc>
                <a:spcPct val="100000"/>
              </a:lnSpc>
              <a:spcBef>
                <a:spcPts val="0"/>
              </a:spcBef>
              <a:spcAft>
                <a:spcPts val="0"/>
              </a:spcAft>
              <a:buSzPts val="1700"/>
              <a:buNone/>
              <a:defRPr sz="2267"/>
            </a:lvl3pPr>
            <a:lvl4pPr lvl="3" algn="ctr">
              <a:lnSpc>
                <a:spcPct val="100000"/>
              </a:lnSpc>
              <a:spcBef>
                <a:spcPts val="0"/>
              </a:spcBef>
              <a:spcAft>
                <a:spcPts val="0"/>
              </a:spcAft>
              <a:buSzPts val="1700"/>
              <a:buNone/>
              <a:defRPr sz="2267"/>
            </a:lvl4pPr>
            <a:lvl5pPr lvl="4" algn="ctr">
              <a:lnSpc>
                <a:spcPct val="100000"/>
              </a:lnSpc>
              <a:spcBef>
                <a:spcPts val="0"/>
              </a:spcBef>
              <a:spcAft>
                <a:spcPts val="0"/>
              </a:spcAft>
              <a:buSzPts val="1700"/>
              <a:buNone/>
              <a:defRPr sz="2267"/>
            </a:lvl5pPr>
            <a:lvl6pPr lvl="5" algn="ctr">
              <a:lnSpc>
                <a:spcPct val="100000"/>
              </a:lnSpc>
              <a:spcBef>
                <a:spcPts val="0"/>
              </a:spcBef>
              <a:spcAft>
                <a:spcPts val="0"/>
              </a:spcAft>
              <a:buSzPts val="1700"/>
              <a:buNone/>
              <a:defRPr sz="2267"/>
            </a:lvl6pPr>
            <a:lvl7pPr lvl="6" algn="ctr">
              <a:lnSpc>
                <a:spcPct val="100000"/>
              </a:lnSpc>
              <a:spcBef>
                <a:spcPts val="0"/>
              </a:spcBef>
              <a:spcAft>
                <a:spcPts val="0"/>
              </a:spcAft>
              <a:buSzPts val="1700"/>
              <a:buNone/>
              <a:defRPr sz="2267"/>
            </a:lvl7pPr>
            <a:lvl8pPr lvl="7" algn="ctr">
              <a:lnSpc>
                <a:spcPct val="100000"/>
              </a:lnSpc>
              <a:spcBef>
                <a:spcPts val="0"/>
              </a:spcBef>
              <a:spcAft>
                <a:spcPts val="0"/>
              </a:spcAft>
              <a:buSzPts val="1700"/>
              <a:buNone/>
              <a:defRPr sz="2267"/>
            </a:lvl8pPr>
            <a:lvl9pPr lvl="8" algn="ctr">
              <a:lnSpc>
                <a:spcPct val="100000"/>
              </a:lnSpc>
              <a:spcBef>
                <a:spcPts val="0"/>
              </a:spcBef>
              <a:spcAft>
                <a:spcPts val="0"/>
              </a:spcAft>
              <a:buSzPts val="1700"/>
              <a:buNone/>
              <a:defRPr sz="2267"/>
            </a:lvl9pPr>
          </a:lstStyle>
          <a:p>
            <a:endParaRPr/>
          </a:p>
        </p:txBody>
      </p:sp>
    </p:spTree>
    <p:extLst>
      <p:ext uri="{BB962C8B-B14F-4D97-AF65-F5344CB8AC3E}">
        <p14:creationId xmlns:p14="http://schemas.microsoft.com/office/powerpoint/2010/main" val="2823206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15600" y="593367"/>
            <a:ext cx="113608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3"/>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Font typeface="Arial"/>
              <a:buChar char="●"/>
              <a:defRPr sz="1867"/>
            </a:lvl1pPr>
            <a:lvl2pPr marL="1219170" lvl="1" indent="-406390" algn="l">
              <a:lnSpc>
                <a:spcPct val="115000"/>
              </a:lnSpc>
              <a:spcBef>
                <a:spcPts val="2133"/>
              </a:spcBef>
              <a:spcAft>
                <a:spcPts val="0"/>
              </a:spcAft>
              <a:buSzPts val="1200"/>
              <a:buFont typeface="Arial"/>
              <a:buChar char="○"/>
              <a:defRPr sz="1600"/>
            </a:lvl2pPr>
            <a:lvl3pPr marL="1828754" lvl="2" indent="-406390" algn="l">
              <a:lnSpc>
                <a:spcPct val="115000"/>
              </a:lnSpc>
              <a:spcBef>
                <a:spcPts val="2133"/>
              </a:spcBef>
              <a:spcAft>
                <a:spcPts val="0"/>
              </a:spcAft>
              <a:buSzPts val="1200"/>
              <a:buFont typeface="Arial"/>
              <a:buChar char="■"/>
              <a:defRPr sz="1600"/>
            </a:lvl3pPr>
            <a:lvl4pPr marL="2438339" lvl="3" indent="-406390" algn="l">
              <a:lnSpc>
                <a:spcPct val="115000"/>
              </a:lnSpc>
              <a:spcBef>
                <a:spcPts val="2133"/>
              </a:spcBef>
              <a:spcAft>
                <a:spcPts val="0"/>
              </a:spcAft>
              <a:buSzPts val="1200"/>
              <a:buFont typeface="Arial"/>
              <a:buChar char="●"/>
              <a:defRPr sz="1600"/>
            </a:lvl4pPr>
            <a:lvl5pPr marL="3047924" lvl="4" indent="-406390" algn="l">
              <a:lnSpc>
                <a:spcPct val="115000"/>
              </a:lnSpc>
              <a:spcBef>
                <a:spcPts val="2133"/>
              </a:spcBef>
              <a:spcAft>
                <a:spcPts val="0"/>
              </a:spcAft>
              <a:buSzPts val="1200"/>
              <a:buFont typeface="Arial"/>
              <a:buChar char="○"/>
              <a:defRPr sz="1600"/>
            </a:lvl5pPr>
            <a:lvl6pPr marL="3657509" lvl="5" indent="-406390" algn="l">
              <a:lnSpc>
                <a:spcPct val="115000"/>
              </a:lnSpc>
              <a:spcBef>
                <a:spcPts val="2133"/>
              </a:spcBef>
              <a:spcAft>
                <a:spcPts val="0"/>
              </a:spcAft>
              <a:buSzPts val="1200"/>
              <a:buFont typeface="Arial"/>
              <a:buChar char="■"/>
              <a:defRPr sz="1600"/>
            </a:lvl6pPr>
            <a:lvl7pPr marL="4267093" lvl="6" indent="-406390" algn="l">
              <a:lnSpc>
                <a:spcPct val="115000"/>
              </a:lnSpc>
              <a:spcBef>
                <a:spcPts val="2133"/>
              </a:spcBef>
              <a:spcAft>
                <a:spcPts val="0"/>
              </a:spcAft>
              <a:buSzPts val="1200"/>
              <a:buFont typeface="Arial"/>
              <a:buChar char="●"/>
              <a:defRPr sz="1600"/>
            </a:lvl7pPr>
            <a:lvl8pPr marL="4876678" lvl="7" indent="-406390" algn="l">
              <a:lnSpc>
                <a:spcPct val="115000"/>
              </a:lnSpc>
              <a:spcBef>
                <a:spcPts val="2133"/>
              </a:spcBef>
              <a:spcAft>
                <a:spcPts val="0"/>
              </a:spcAft>
              <a:buSzPts val="1200"/>
              <a:buFont typeface="Arial"/>
              <a:buChar char="○"/>
              <a:defRPr sz="1600"/>
            </a:lvl8pPr>
            <a:lvl9pPr marL="5486263" lvl="8" indent="-406390" algn="l">
              <a:lnSpc>
                <a:spcPct val="115000"/>
              </a:lnSpc>
              <a:spcBef>
                <a:spcPts val="2133"/>
              </a:spcBef>
              <a:spcAft>
                <a:spcPts val="2133"/>
              </a:spcAft>
              <a:buSzPts val="1200"/>
              <a:buFont typeface="Arial"/>
              <a:buChar char="■"/>
              <a:defRPr sz="1600"/>
            </a:lvl9pPr>
          </a:lstStyle>
          <a:p>
            <a:endParaRPr/>
          </a:p>
        </p:txBody>
      </p:sp>
      <p:sp>
        <p:nvSpPr>
          <p:cNvPr id="15" name="Google Shape;15;p3"/>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Font typeface="Arial"/>
              <a:buChar char="●"/>
              <a:defRPr sz="1867"/>
            </a:lvl1pPr>
            <a:lvl2pPr marL="1219170" lvl="1" indent="-406390" algn="l">
              <a:lnSpc>
                <a:spcPct val="115000"/>
              </a:lnSpc>
              <a:spcBef>
                <a:spcPts val="2133"/>
              </a:spcBef>
              <a:spcAft>
                <a:spcPts val="0"/>
              </a:spcAft>
              <a:buSzPts val="1200"/>
              <a:buFont typeface="Arial"/>
              <a:buChar char="○"/>
              <a:defRPr sz="1600"/>
            </a:lvl2pPr>
            <a:lvl3pPr marL="1828754" lvl="2" indent="-406390" algn="l">
              <a:lnSpc>
                <a:spcPct val="115000"/>
              </a:lnSpc>
              <a:spcBef>
                <a:spcPts val="2133"/>
              </a:spcBef>
              <a:spcAft>
                <a:spcPts val="0"/>
              </a:spcAft>
              <a:buSzPts val="1200"/>
              <a:buFont typeface="Arial"/>
              <a:buChar char="■"/>
              <a:defRPr sz="1600"/>
            </a:lvl3pPr>
            <a:lvl4pPr marL="2438339" lvl="3" indent="-406390" algn="l">
              <a:lnSpc>
                <a:spcPct val="115000"/>
              </a:lnSpc>
              <a:spcBef>
                <a:spcPts val="2133"/>
              </a:spcBef>
              <a:spcAft>
                <a:spcPts val="0"/>
              </a:spcAft>
              <a:buSzPts val="1200"/>
              <a:buFont typeface="Arial"/>
              <a:buChar char="●"/>
              <a:defRPr sz="1600"/>
            </a:lvl4pPr>
            <a:lvl5pPr marL="3047924" lvl="4" indent="-406390" algn="l">
              <a:lnSpc>
                <a:spcPct val="115000"/>
              </a:lnSpc>
              <a:spcBef>
                <a:spcPts val="2133"/>
              </a:spcBef>
              <a:spcAft>
                <a:spcPts val="0"/>
              </a:spcAft>
              <a:buSzPts val="1200"/>
              <a:buFont typeface="Arial"/>
              <a:buChar char="○"/>
              <a:defRPr sz="1600"/>
            </a:lvl5pPr>
            <a:lvl6pPr marL="3657509" lvl="5" indent="-406390" algn="l">
              <a:lnSpc>
                <a:spcPct val="115000"/>
              </a:lnSpc>
              <a:spcBef>
                <a:spcPts val="2133"/>
              </a:spcBef>
              <a:spcAft>
                <a:spcPts val="0"/>
              </a:spcAft>
              <a:buSzPts val="1200"/>
              <a:buFont typeface="Arial"/>
              <a:buChar char="■"/>
              <a:defRPr sz="1600"/>
            </a:lvl6pPr>
            <a:lvl7pPr marL="4267093" lvl="6" indent="-406390" algn="l">
              <a:lnSpc>
                <a:spcPct val="115000"/>
              </a:lnSpc>
              <a:spcBef>
                <a:spcPts val="2133"/>
              </a:spcBef>
              <a:spcAft>
                <a:spcPts val="0"/>
              </a:spcAft>
              <a:buSzPts val="1200"/>
              <a:buFont typeface="Arial"/>
              <a:buChar char="●"/>
              <a:defRPr sz="1600"/>
            </a:lvl7pPr>
            <a:lvl8pPr marL="4876678" lvl="7" indent="-406390" algn="l">
              <a:lnSpc>
                <a:spcPct val="115000"/>
              </a:lnSpc>
              <a:spcBef>
                <a:spcPts val="2133"/>
              </a:spcBef>
              <a:spcAft>
                <a:spcPts val="0"/>
              </a:spcAft>
              <a:buSzPts val="1200"/>
              <a:buFont typeface="Arial"/>
              <a:buChar char="○"/>
              <a:defRPr sz="1600"/>
            </a:lvl8pPr>
            <a:lvl9pPr marL="5486263" lvl="8" indent="-406390" algn="l">
              <a:lnSpc>
                <a:spcPct val="115000"/>
              </a:lnSpc>
              <a:spcBef>
                <a:spcPts val="2133"/>
              </a:spcBef>
              <a:spcAft>
                <a:spcPts val="2133"/>
              </a:spcAft>
              <a:buSzPts val="1200"/>
              <a:buFont typeface="Arial"/>
              <a:buChar char="■"/>
              <a:defRPr sz="1600"/>
            </a:lvl9pPr>
          </a:lstStyle>
          <a:p>
            <a:endParaRPr/>
          </a:p>
        </p:txBody>
      </p:sp>
      <p:sp>
        <p:nvSpPr>
          <p:cNvPr id="16" name="Google Shape;16;p3"/>
          <p:cNvSpPr txBox="1">
            <a:spLocks noGrp="1"/>
          </p:cNvSpPr>
          <p:nvPr>
            <p:ph type="sldNum" idx="12"/>
          </p:nvPr>
        </p:nvSpPr>
        <p:spPr>
          <a:xfrm>
            <a:off x="11296609" y="6217623"/>
            <a:ext cx="7316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6300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56C4-0ED3-4484-9AF4-97BCF2533E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F5226-BDE4-416B-B6FE-C3ED4BEEFD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40369-E7AE-4CF5-8913-97F2467DAD85}"/>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5" name="Footer Placeholder 4">
            <a:extLst>
              <a:ext uri="{FF2B5EF4-FFF2-40B4-BE49-F238E27FC236}">
                <a16:creationId xmlns:a16="http://schemas.microsoft.com/office/drawing/2014/main" id="{3F4C0D4C-D2D0-4E8E-986D-EA6C6CEA9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BF95F-9518-4BF3-92F0-9DE885E5C2BA}"/>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107871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70FC-9590-4CF5-AEDA-2D69243627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586B91-72DB-456A-8D77-0A6DCDB362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D80176-FBF7-425C-8324-B2BEAE4387C5}"/>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5" name="Footer Placeholder 4">
            <a:extLst>
              <a:ext uri="{FF2B5EF4-FFF2-40B4-BE49-F238E27FC236}">
                <a16:creationId xmlns:a16="http://schemas.microsoft.com/office/drawing/2014/main" id="{5F458EB7-5B89-4B51-BA90-488C386E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E0D3A-0D74-4DD2-86EE-D7CAED61E21D}"/>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143188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B283-81E4-4224-8583-47C81D19B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2DAA9D-CA68-4392-B434-D3F78F0E61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3A6D6F-C65B-44C0-B7F3-8BD0A6B8C1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B878C1-D882-4D6B-9AA3-184D072ABBEC}"/>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6" name="Footer Placeholder 5">
            <a:extLst>
              <a:ext uri="{FF2B5EF4-FFF2-40B4-BE49-F238E27FC236}">
                <a16:creationId xmlns:a16="http://schemas.microsoft.com/office/drawing/2014/main" id="{7730858E-8865-488F-89B7-3A3A5C109C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C1666D-E67A-40E2-A4DD-ED2386CB144A}"/>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881360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8F0-CFC7-48C2-8814-5F5CD3C497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395FBE-DBAA-47A5-BB18-6EBC9DE75C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37A4C3-9EDF-49A1-85B5-C654A741EF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12977C-AAE5-4481-81CF-189663760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106C86-8B51-44C0-9646-6689A066DD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DA3D6F-6221-4026-92DD-0892D1A1EE94}"/>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8" name="Footer Placeholder 7">
            <a:extLst>
              <a:ext uri="{FF2B5EF4-FFF2-40B4-BE49-F238E27FC236}">
                <a16:creationId xmlns:a16="http://schemas.microsoft.com/office/drawing/2014/main" id="{A43B97FF-5A4B-4175-9952-8264760CE2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3120F-73CE-4A62-BE76-BA1BF25BAA20}"/>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433006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A543-3C18-434D-BE27-6F4B5ED379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78F5F8-C3F8-44B2-8EEE-DCFFCE27B76D}"/>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4" name="Footer Placeholder 3">
            <a:extLst>
              <a:ext uri="{FF2B5EF4-FFF2-40B4-BE49-F238E27FC236}">
                <a16:creationId xmlns:a16="http://schemas.microsoft.com/office/drawing/2014/main" id="{8D3FA4F9-5176-4D89-AF4F-EA6A131E6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3092CC-089C-4A48-8FE8-1F52ABA1E8BD}"/>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150314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AF7B7-44C4-4AE3-9CB3-C61D5F70326D}"/>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3" name="Footer Placeholder 2">
            <a:extLst>
              <a:ext uri="{FF2B5EF4-FFF2-40B4-BE49-F238E27FC236}">
                <a16:creationId xmlns:a16="http://schemas.microsoft.com/office/drawing/2014/main" id="{8637236D-7EF9-42AC-94AA-0C74930ADA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286C5E-12A4-4A76-9672-BEBC027B4CEB}"/>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38689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41AE-D6B1-4F37-AC90-0558D9118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074AA4-9428-4423-8EA5-C9CB1AEE1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934092-8C0F-47F0-9DBA-6242BD67E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99ED4-26FB-4573-B350-D955174A16AE}"/>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6" name="Footer Placeholder 5">
            <a:extLst>
              <a:ext uri="{FF2B5EF4-FFF2-40B4-BE49-F238E27FC236}">
                <a16:creationId xmlns:a16="http://schemas.microsoft.com/office/drawing/2014/main" id="{5D64D985-3BBB-4CBC-955C-EE7B61C25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B97EB-7974-471F-ACAB-854DCD0E110C}"/>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85229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4D6A-5EE2-4D8D-8DBC-F4DD20D61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976B1-AA25-4190-9CCF-616D27B06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54C355-8442-4EC6-8E25-F4F0E77C1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DAD80-5079-4920-AF3E-8A1E0670D7F3}"/>
              </a:ext>
            </a:extLst>
          </p:cNvPr>
          <p:cNvSpPr>
            <a:spLocks noGrp="1"/>
          </p:cNvSpPr>
          <p:nvPr>
            <p:ph type="dt" sz="half" idx="10"/>
          </p:nvPr>
        </p:nvSpPr>
        <p:spPr/>
        <p:txBody>
          <a:bodyPr/>
          <a:lstStyle/>
          <a:p>
            <a:fld id="{866C54BE-AD1D-4BFC-882F-F647F4CCA695}" type="datetimeFigureOut">
              <a:rPr lang="en-US" smtClean="0"/>
              <a:t>10/31/2023</a:t>
            </a:fld>
            <a:endParaRPr lang="en-US"/>
          </a:p>
        </p:txBody>
      </p:sp>
      <p:sp>
        <p:nvSpPr>
          <p:cNvPr id="6" name="Footer Placeholder 5">
            <a:extLst>
              <a:ext uri="{FF2B5EF4-FFF2-40B4-BE49-F238E27FC236}">
                <a16:creationId xmlns:a16="http://schemas.microsoft.com/office/drawing/2014/main" id="{774E330B-0C2F-4932-9527-58D5086AD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7EFBB-4952-49A8-AD78-343080D3FAA8}"/>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47329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A4889-CF8A-4B92-B99B-6B60203549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8BF400-13CF-431C-B207-EF60E93E9E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98D1E-C6B3-4656-8097-46FFE1879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C54BE-AD1D-4BFC-882F-F647F4CCA695}" type="datetimeFigureOut">
              <a:rPr lang="en-US" smtClean="0"/>
              <a:t>10/31/2023</a:t>
            </a:fld>
            <a:endParaRPr lang="en-US"/>
          </a:p>
        </p:txBody>
      </p:sp>
      <p:sp>
        <p:nvSpPr>
          <p:cNvPr id="5" name="Footer Placeholder 4">
            <a:extLst>
              <a:ext uri="{FF2B5EF4-FFF2-40B4-BE49-F238E27FC236}">
                <a16:creationId xmlns:a16="http://schemas.microsoft.com/office/drawing/2014/main" id="{365B778A-FC05-4BBC-B5B5-9703B2F870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C4C203-5436-43C1-851F-E576A9FC0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AF009-CD1D-4654-99A9-A0E3F5AB8C98}" type="slidenum">
              <a:rPr lang="en-US" smtClean="0"/>
              <a:t>‹#›</a:t>
            </a:fld>
            <a:endParaRPr lang="en-US"/>
          </a:p>
        </p:txBody>
      </p:sp>
    </p:spTree>
    <p:extLst>
      <p:ext uri="{BB962C8B-B14F-4D97-AF65-F5344CB8AC3E}">
        <p14:creationId xmlns:p14="http://schemas.microsoft.com/office/powerpoint/2010/main" val="313897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6.gif"/></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uxplanet.org/getting-started-with-wireframing-8bf5eedd2d30" TargetMode="External"/><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www.slideshare.net/askrom/talking-about-sketching-about-interacting-present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2B9751-B4B5-4532-A3A1-6EBA3EC9D250}"/>
              </a:ext>
            </a:extLst>
          </p:cNvPr>
          <p:cNvSpPr>
            <a:spLocks noGrp="1"/>
          </p:cNvSpPr>
          <p:nvPr>
            <p:ph type="title"/>
          </p:nvPr>
        </p:nvSpPr>
        <p:spPr>
          <a:xfrm>
            <a:off x="2759481" y="503187"/>
            <a:ext cx="9093211" cy="1304000"/>
          </a:xfrm>
        </p:spPr>
        <p:txBody>
          <a:bodyPr/>
          <a:lstStyle/>
          <a:p>
            <a:r>
              <a:rPr lang="en-US" sz="4800" dirty="0">
                <a:solidFill>
                  <a:schemeClr val="bg1"/>
                </a:solidFill>
              </a:rPr>
              <a:t>Welcome to Online Class for HCI</a:t>
            </a:r>
            <a:br>
              <a:rPr lang="en-US" sz="4800" dirty="0">
                <a:solidFill>
                  <a:schemeClr val="bg1"/>
                </a:solidFill>
              </a:rPr>
            </a:br>
            <a:endParaRPr lang="en-US" sz="4800" dirty="0">
              <a:solidFill>
                <a:schemeClr val="bg1"/>
              </a:solidFill>
            </a:endParaRPr>
          </a:p>
        </p:txBody>
      </p:sp>
      <p:pic>
        <p:nvPicPr>
          <p:cNvPr id="1026" name="Picture 2" descr="Students, teachers not happy with online classes: Survey | Jaipur News -  Times of India">
            <a:extLst>
              <a:ext uri="{FF2B5EF4-FFF2-40B4-BE49-F238E27FC236}">
                <a16:creationId xmlns:a16="http://schemas.microsoft.com/office/drawing/2014/main" id="{9E35E817-2736-4238-B138-E03061646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8098" y="3757880"/>
            <a:ext cx="3375804" cy="2531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y Attention In Class Gif">
            <a:extLst>
              <a:ext uri="{FF2B5EF4-FFF2-40B4-BE49-F238E27FC236}">
                <a16:creationId xmlns:a16="http://schemas.microsoft.com/office/drawing/2014/main" id="{10342D4C-A21A-49F2-9065-7D9B67186EB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47804" y="1621814"/>
            <a:ext cx="4244196" cy="3183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unny Gifs : new student starfish GIF - VSGIF.com">
            <a:extLst>
              <a:ext uri="{FF2B5EF4-FFF2-40B4-BE49-F238E27FC236}">
                <a16:creationId xmlns:a16="http://schemas.microsoft.com/office/drawing/2014/main" id="{80883793-37D1-404A-8B18-7366BC3B14F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2166307"/>
            <a:ext cx="4244196" cy="3183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024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0"/>
          <p:cNvSpPr txBox="1"/>
          <p:nvPr/>
        </p:nvSpPr>
        <p:spPr>
          <a:xfrm>
            <a:off x="0" y="6591200"/>
            <a:ext cx="6014800" cy="266622"/>
          </a:xfrm>
          <a:prstGeom prst="rect">
            <a:avLst/>
          </a:prstGeom>
          <a:noFill/>
          <a:ln>
            <a:noFill/>
          </a:ln>
        </p:spPr>
        <p:txBody>
          <a:bodyPr spcFirstLastPara="1" wrap="square" lIns="121900" tIns="60933" rIns="121900" bIns="60933" anchor="t" anchorCtr="0">
            <a:spAutoFit/>
          </a:bodyPr>
          <a:lstStyle/>
          <a:p>
            <a:pPr>
              <a:buClr>
                <a:srgbClr val="000000"/>
              </a:buClr>
              <a:buSzPts val="1200"/>
            </a:pPr>
            <a:r>
              <a:rPr lang="en-US" sz="933" b="1" u="sng">
                <a:solidFill>
                  <a:schemeClr val="hlink"/>
                </a:solidFill>
                <a:latin typeface="Calibri"/>
                <a:ea typeface="Calibri"/>
                <a:cs typeface="Calibri"/>
                <a:sym typeface="Calibri"/>
                <a:hlinkClick r:id="rId3"/>
              </a:rPr>
              <a:t>https://uxplanet.org/getting-started-with-wireframing-8bf5eedd2d30</a:t>
            </a:r>
            <a:endParaRPr sz="1200" b="1">
              <a:solidFill>
                <a:srgbClr val="000000"/>
              </a:solidFill>
              <a:latin typeface="Calibri"/>
              <a:ea typeface="Calibri"/>
              <a:cs typeface="Calibri"/>
              <a:sym typeface="Calibri"/>
            </a:endParaRPr>
          </a:p>
        </p:txBody>
      </p:sp>
      <p:sp>
        <p:nvSpPr>
          <p:cNvPr id="48" name="Google Shape;48;p10"/>
          <p:cNvSpPr txBox="1">
            <a:spLocks noGrp="1"/>
          </p:cNvSpPr>
          <p:nvPr>
            <p:ph type="title"/>
          </p:nvPr>
        </p:nvSpPr>
        <p:spPr>
          <a:xfrm>
            <a:off x="415600" y="593367"/>
            <a:ext cx="11360800" cy="7635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A selection of sketches</a:t>
            </a:r>
            <a:endParaRPr sz="3200" b="1">
              <a:latin typeface="Calibri"/>
              <a:ea typeface="Calibri"/>
              <a:cs typeface="Calibri"/>
              <a:sym typeface="Calibri"/>
            </a:endParaRPr>
          </a:p>
        </p:txBody>
      </p:sp>
      <p:pic>
        <p:nvPicPr>
          <p:cNvPr id="49" name="Google Shape;49;p10"/>
          <p:cNvPicPr preferRelativeResize="0"/>
          <p:nvPr/>
        </p:nvPicPr>
        <p:blipFill>
          <a:blip r:embed="rId4">
            <a:alphaModFix/>
          </a:blip>
          <a:stretch>
            <a:fillRect/>
          </a:stretch>
        </p:blipFill>
        <p:spPr>
          <a:xfrm>
            <a:off x="3716434" y="3275567"/>
            <a:ext cx="4776535" cy="3582435"/>
          </a:xfrm>
          <a:prstGeom prst="rect">
            <a:avLst/>
          </a:prstGeom>
          <a:noFill/>
          <a:ln>
            <a:noFill/>
          </a:ln>
        </p:spPr>
      </p:pic>
      <p:pic>
        <p:nvPicPr>
          <p:cNvPr id="50" name="Google Shape;50;p10"/>
          <p:cNvPicPr preferRelativeResize="0"/>
          <p:nvPr/>
        </p:nvPicPr>
        <p:blipFill>
          <a:blip r:embed="rId5">
            <a:alphaModFix/>
          </a:blip>
          <a:stretch>
            <a:fillRect/>
          </a:stretch>
        </p:blipFill>
        <p:spPr>
          <a:xfrm>
            <a:off x="9570402" y="1"/>
            <a:ext cx="2621599" cy="4167295"/>
          </a:xfrm>
          <a:prstGeom prst="rect">
            <a:avLst/>
          </a:prstGeom>
          <a:noFill/>
          <a:ln>
            <a:noFill/>
          </a:ln>
        </p:spPr>
      </p:pic>
      <p:pic>
        <p:nvPicPr>
          <p:cNvPr id="51" name="Google Shape;51;p10"/>
          <p:cNvPicPr preferRelativeResize="0"/>
          <p:nvPr/>
        </p:nvPicPr>
        <p:blipFill>
          <a:blip r:embed="rId6">
            <a:alphaModFix/>
          </a:blip>
          <a:stretch>
            <a:fillRect/>
          </a:stretch>
        </p:blipFill>
        <p:spPr>
          <a:xfrm>
            <a:off x="4556396" y="1"/>
            <a:ext cx="4850904" cy="3783700"/>
          </a:xfrm>
          <a:prstGeom prst="rect">
            <a:avLst/>
          </a:prstGeom>
          <a:noFill/>
          <a:ln>
            <a:noFill/>
          </a:ln>
        </p:spPr>
      </p:pic>
      <p:pic>
        <p:nvPicPr>
          <p:cNvPr id="52" name="Google Shape;52;p10"/>
          <p:cNvPicPr preferRelativeResize="0"/>
          <p:nvPr/>
        </p:nvPicPr>
        <p:blipFill>
          <a:blip r:embed="rId7">
            <a:alphaModFix/>
          </a:blip>
          <a:stretch>
            <a:fillRect/>
          </a:stretch>
        </p:blipFill>
        <p:spPr>
          <a:xfrm>
            <a:off x="8012567" y="3448867"/>
            <a:ext cx="2480967" cy="3409133"/>
          </a:xfrm>
          <a:prstGeom prst="rect">
            <a:avLst/>
          </a:prstGeom>
          <a:noFill/>
          <a:ln>
            <a:noFill/>
          </a:ln>
        </p:spPr>
      </p:pic>
      <p:pic>
        <p:nvPicPr>
          <p:cNvPr id="53" name="Google Shape;53;p10"/>
          <p:cNvPicPr preferRelativeResize="0"/>
          <p:nvPr/>
        </p:nvPicPr>
        <p:blipFill>
          <a:blip r:embed="rId8">
            <a:alphaModFix/>
          </a:blip>
          <a:stretch>
            <a:fillRect/>
          </a:stretch>
        </p:blipFill>
        <p:spPr>
          <a:xfrm>
            <a:off x="1" y="1242668"/>
            <a:ext cx="4075233" cy="48080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Qualities of hand-drawn sketches?</a:t>
            </a:r>
            <a:endParaRPr sz="3200" b="1">
              <a:latin typeface="Calibri"/>
              <a:ea typeface="Calibri"/>
              <a:cs typeface="Calibri"/>
              <a:sym typeface="Calibri"/>
            </a:endParaRPr>
          </a:p>
        </p:txBody>
      </p:sp>
      <p:pic>
        <p:nvPicPr>
          <p:cNvPr id="59" name="Google Shape;59;p11"/>
          <p:cNvPicPr preferRelativeResize="0"/>
          <p:nvPr/>
        </p:nvPicPr>
        <p:blipFill>
          <a:blip r:embed="rId3">
            <a:alphaModFix/>
          </a:blip>
          <a:stretch>
            <a:fillRect/>
          </a:stretch>
        </p:blipFill>
        <p:spPr>
          <a:xfrm>
            <a:off x="5327367" y="2279134"/>
            <a:ext cx="6739733" cy="4495799"/>
          </a:xfrm>
          <a:prstGeom prst="rect">
            <a:avLst/>
          </a:prstGeom>
          <a:noFill/>
          <a:ln w="19050" cap="flat" cmpd="sng">
            <a:solidFill>
              <a:schemeClr val="dk2"/>
            </a:solidFill>
            <a:prstDash val="solid"/>
            <a:round/>
            <a:headEnd type="none" w="sm" len="sm"/>
            <a:tailEnd type="none" w="sm" len="sm"/>
          </a:ln>
        </p:spPr>
      </p:pic>
      <p:pic>
        <p:nvPicPr>
          <p:cNvPr id="60" name="Google Shape;60;p11"/>
          <p:cNvPicPr preferRelativeResize="0"/>
          <p:nvPr/>
        </p:nvPicPr>
        <p:blipFill>
          <a:blip r:embed="rId4">
            <a:alphaModFix/>
          </a:blip>
          <a:stretch>
            <a:fillRect/>
          </a:stretch>
        </p:blipFill>
        <p:spPr>
          <a:xfrm>
            <a:off x="454301" y="2279129"/>
            <a:ext cx="4704331" cy="1961068"/>
          </a:xfrm>
          <a:prstGeom prst="rect">
            <a:avLst/>
          </a:prstGeom>
          <a:noFill/>
          <a:ln w="19050" cap="flat" cmpd="sng">
            <a:solidFill>
              <a:schemeClr val="dk2"/>
            </a:solidFill>
            <a:prstDash val="solid"/>
            <a:round/>
            <a:headEnd type="none" w="sm" len="sm"/>
            <a:tailEnd type="none" w="sm" len="sm"/>
          </a:ln>
        </p:spPr>
      </p:pic>
      <p:pic>
        <p:nvPicPr>
          <p:cNvPr id="61" name="Google Shape;61;p11"/>
          <p:cNvPicPr preferRelativeResize="0"/>
          <p:nvPr/>
        </p:nvPicPr>
        <p:blipFill>
          <a:blip r:embed="rId5">
            <a:alphaModFix/>
          </a:blip>
          <a:stretch>
            <a:fillRect/>
          </a:stretch>
        </p:blipFill>
        <p:spPr>
          <a:xfrm>
            <a:off x="1576495" y="4387567"/>
            <a:ext cx="3582133" cy="2387367"/>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2"/>
          <p:cNvSpPr txBox="1"/>
          <p:nvPr/>
        </p:nvSpPr>
        <p:spPr>
          <a:xfrm>
            <a:off x="6177200" y="6591200"/>
            <a:ext cx="6014800" cy="266622"/>
          </a:xfrm>
          <a:prstGeom prst="rect">
            <a:avLst/>
          </a:prstGeom>
          <a:noFill/>
          <a:ln>
            <a:noFill/>
          </a:ln>
        </p:spPr>
        <p:txBody>
          <a:bodyPr spcFirstLastPara="1" wrap="square" lIns="121900" tIns="60933" rIns="121900" bIns="60933" anchor="t" anchorCtr="0">
            <a:spAutoFit/>
          </a:bodyPr>
          <a:lstStyle/>
          <a:p>
            <a:pPr algn="r">
              <a:buClr>
                <a:srgbClr val="000000"/>
              </a:buClr>
              <a:buSzPts val="1200"/>
            </a:pPr>
            <a:r>
              <a:rPr lang="en-US" sz="933" b="1">
                <a:solidFill>
                  <a:srgbClr val="7F7F7F"/>
                </a:solidFill>
                <a:latin typeface="Calibri"/>
                <a:ea typeface="Calibri"/>
                <a:cs typeface="Calibri"/>
                <a:sym typeface="Calibri"/>
              </a:rPr>
              <a:t>Buxton, B. (2007). </a:t>
            </a:r>
            <a:r>
              <a:rPr lang="en-US" sz="933" b="1" i="1">
                <a:solidFill>
                  <a:srgbClr val="7F7F7F"/>
                </a:solidFill>
                <a:latin typeface="Calibri"/>
                <a:ea typeface="Calibri"/>
                <a:cs typeface="Calibri"/>
                <a:sym typeface="Calibri"/>
              </a:rPr>
              <a:t>Sketching user experiences: getting the design right and the right design</a:t>
            </a:r>
            <a:r>
              <a:rPr lang="en-US" sz="933" b="1">
                <a:solidFill>
                  <a:srgbClr val="7F7F7F"/>
                </a:solidFill>
                <a:latin typeface="Calibri"/>
                <a:ea typeface="Calibri"/>
                <a:cs typeface="Calibri"/>
                <a:sym typeface="Calibri"/>
              </a:rPr>
              <a:t>. Morgan Kaufmann.</a:t>
            </a:r>
            <a:endParaRPr sz="1200" b="1">
              <a:solidFill>
                <a:srgbClr val="000000"/>
              </a:solidFill>
              <a:latin typeface="Calibri"/>
              <a:ea typeface="Calibri"/>
              <a:cs typeface="Calibri"/>
              <a:sym typeface="Calibri"/>
            </a:endParaRPr>
          </a:p>
        </p:txBody>
      </p:sp>
      <p:sp>
        <p:nvSpPr>
          <p:cNvPr id="67" name="Google Shape;67;p12"/>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Some Qualities of hand-drawn sketches…</a:t>
            </a:r>
            <a:endParaRPr sz="3200" b="1">
              <a:latin typeface="Calibri"/>
              <a:ea typeface="Calibri"/>
              <a:cs typeface="Calibri"/>
              <a:sym typeface="Calibri"/>
            </a:endParaRPr>
          </a:p>
        </p:txBody>
      </p:sp>
      <p:sp>
        <p:nvSpPr>
          <p:cNvPr id="68" name="Google Shape;68;p12"/>
          <p:cNvSpPr txBox="1">
            <a:spLocks noGrp="1"/>
          </p:cNvSpPr>
          <p:nvPr>
            <p:ph type="body" idx="1"/>
          </p:nvPr>
        </p:nvSpPr>
        <p:spPr>
          <a:xfrm>
            <a:off x="415600" y="1536633"/>
            <a:ext cx="5333200" cy="4555200"/>
          </a:xfrm>
          <a:prstGeom prst="rect">
            <a:avLst/>
          </a:prstGeom>
          <a:noFill/>
          <a:ln>
            <a:noFill/>
          </a:ln>
        </p:spPr>
        <p:txBody>
          <a:bodyPr spcFirstLastPara="1" vert="horz" wrap="square" lIns="121900" tIns="121900" rIns="121900" bIns="121900" rtlCol="0" anchor="t" anchorCtr="0">
            <a:noAutofit/>
          </a:bodyPr>
          <a:lstStyle/>
          <a:p>
            <a:pPr indent="-440256">
              <a:buSzPts val="1600"/>
            </a:pPr>
            <a:r>
              <a:rPr lang="en-US" sz="2133" b="1">
                <a:solidFill>
                  <a:schemeClr val="dk1"/>
                </a:solidFill>
                <a:latin typeface="Calibri"/>
                <a:ea typeface="Calibri"/>
                <a:cs typeface="Calibri"/>
                <a:sym typeface="Calibri"/>
              </a:rPr>
              <a:t>Quick: </a:t>
            </a:r>
            <a:r>
              <a:rPr lang="en-US" sz="2133">
                <a:solidFill>
                  <a:schemeClr val="dk1"/>
                </a:solidFill>
                <a:latin typeface="Calibri"/>
                <a:ea typeface="Calibri"/>
                <a:cs typeface="Calibri"/>
                <a:sym typeface="Calibri"/>
              </a:rPr>
              <a:t>A sketch is quick to make.</a:t>
            </a:r>
            <a:endParaRPr sz="2133">
              <a:latin typeface="Calibri"/>
              <a:ea typeface="Calibri"/>
              <a:cs typeface="Calibri"/>
              <a:sym typeface="Calibri"/>
            </a:endParaRPr>
          </a:p>
          <a:p>
            <a:pPr indent="-440256">
              <a:buSzPts val="1600"/>
            </a:pPr>
            <a:r>
              <a:rPr lang="en-US" sz="2133" b="1">
                <a:solidFill>
                  <a:schemeClr val="dk1"/>
                </a:solidFill>
                <a:latin typeface="Calibri"/>
                <a:ea typeface="Calibri"/>
                <a:cs typeface="Calibri"/>
                <a:sym typeface="Calibri"/>
              </a:rPr>
              <a:t>Timely: </a:t>
            </a:r>
            <a:r>
              <a:rPr lang="en-US" sz="2133">
                <a:solidFill>
                  <a:schemeClr val="dk1"/>
                </a:solidFill>
                <a:latin typeface="Calibri"/>
                <a:ea typeface="Calibri"/>
                <a:cs typeface="Calibri"/>
                <a:sym typeface="Calibri"/>
              </a:rPr>
              <a:t>A sketch can be provided when needed. </a:t>
            </a:r>
            <a:endParaRPr sz="2133">
              <a:latin typeface="Calibri"/>
              <a:ea typeface="Calibri"/>
              <a:cs typeface="Calibri"/>
              <a:sym typeface="Calibri"/>
            </a:endParaRPr>
          </a:p>
          <a:p>
            <a:pPr indent="-440256">
              <a:buSzPts val="1600"/>
            </a:pPr>
            <a:r>
              <a:rPr lang="en-US" sz="2133" b="1">
                <a:solidFill>
                  <a:schemeClr val="dk1"/>
                </a:solidFill>
                <a:latin typeface="Calibri"/>
                <a:ea typeface="Calibri"/>
                <a:cs typeface="Calibri"/>
                <a:sym typeface="Calibri"/>
              </a:rPr>
              <a:t>Inexpensive: </a:t>
            </a:r>
            <a:r>
              <a:rPr lang="en-US" sz="2133">
                <a:solidFill>
                  <a:schemeClr val="dk1"/>
                </a:solidFill>
                <a:latin typeface="Calibri"/>
                <a:ea typeface="Calibri"/>
                <a:cs typeface="Calibri"/>
                <a:sym typeface="Calibri"/>
              </a:rPr>
              <a:t>A sketch is cheap. </a:t>
            </a:r>
            <a:endParaRPr sz="2133">
              <a:solidFill>
                <a:schemeClr val="dk1"/>
              </a:solidFill>
              <a:latin typeface="Calibri"/>
              <a:ea typeface="Calibri"/>
              <a:cs typeface="Calibri"/>
              <a:sym typeface="Calibri"/>
            </a:endParaRPr>
          </a:p>
          <a:p>
            <a:pPr indent="-440256">
              <a:buSzPts val="1600"/>
            </a:pPr>
            <a:r>
              <a:rPr lang="en-US" sz="2133" b="1">
                <a:solidFill>
                  <a:schemeClr val="dk1"/>
                </a:solidFill>
                <a:latin typeface="Calibri"/>
                <a:ea typeface="Calibri"/>
                <a:cs typeface="Calibri"/>
                <a:sym typeface="Calibri"/>
              </a:rPr>
              <a:t>Disposable: </a:t>
            </a:r>
            <a:r>
              <a:rPr lang="en-US" sz="2133">
                <a:solidFill>
                  <a:schemeClr val="dk1"/>
                </a:solidFill>
                <a:latin typeface="Calibri"/>
                <a:ea typeface="Calibri"/>
                <a:cs typeface="Calibri"/>
                <a:sym typeface="Calibri"/>
              </a:rPr>
              <a:t>If you can’t afford to throw it away when done, it is probably not a sketch. </a:t>
            </a:r>
            <a:endParaRPr sz="2133">
              <a:latin typeface="Calibri"/>
              <a:ea typeface="Calibri"/>
              <a:cs typeface="Calibri"/>
              <a:sym typeface="Calibri"/>
            </a:endParaRPr>
          </a:p>
          <a:p>
            <a:pPr indent="-440256">
              <a:buSzPts val="1600"/>
            </a:pPr>
            <a:r>
              <a:rPr lang="en-US" sz="2133" b="1">
                <a:solidFill>
                  <a:schemeClr val="dk1"/>
                </a:solidFill>
                <a:latin typeface="Calibri"/>
                <a:ea typeface="Calibri"/>
                <a:cs typeface="Calibri"/>
                <a:sym typeface="Calibri"/>
              </a:rPr>
              <a:t>Minimal detail: </a:t>
            </a:r>
            <a:r>
              <a:rPr lang="en-US" sz="2133">
                <a:solidFill>
                  <a:schemeClr val="dk1"/>
                </a:solidFill>
                <a:latin typeface="Calibri"/>
                <a:ea typeface="Calibri"/>
                <a:cs typeface="Calibri"/>
                <a:sym typeface="Calibri"/>
              </a:rPr>
              <a:t>Include only what is required to render the intended purpose or concept. Superfluous detail is almost always distracting. </a:t>
            </a:r>
            <a:endParaRPr sz="2133">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3"/>
          <p:cNvSpPr txBox="1"/>
          <p:nvPr/>
        </p:nvSpPr>
        <p:spPr>
          <a:xfrm>
            <a:off x="6177200" y="6591200"/>
            <a:ext cx="6014800" cy="266622"/>
          </a:xfrm>
          <a:prstGeom prst="rect">
            <a:avLst/>
          </a:prstGeom>
          <a:noFill/>
          <a:ln>
            <a:noFill/>
          </a:ln>
        </p:spPr>
        <p:txBody>
          <a:bodyPr spcFirstLastPara="1" wrap="square" lIns="121900" tIns="60933" rIns="121900" bIns="60933" anchor="t" anchorCtr="0">
            <a:spAutoFit/>
          </a:bodyPr>
          <a:lstStyle/>
          <a:p>
            <a:pPr algn="r">
              <a:buClr>
                <a:srgbClr val="000000"/>
              </a:buClr>
              <a:buSzPts val="1200"/>
            </a:pPr>
            <a:r>
              <a:rPr lang="en-US" sz="933" b="1">
                <a:solidFill>
                  <a:srgbClr val="7F7F7F"/>
                </a:solidFill>
                <a:latin typeface="Calibri"/>
                <a:ea typeface="Calibri"/>
                <a:cs typeface="Calibri"/>
                <a:sym typeface="Calibri"/>
              </a:rPr>
              <a:t>Buxton, B. (2007). </a:t>
            </a:r>
            <a:r>
              <a:rPr lang="en-US" sz="933" b="1" i="1">
                <a:solidFill>
                  <a:srgbClr val="7F7F7F"/>
                </a:solidFill>
                <a:latin typeface="Calibri"/>
                <a:ea typeface="Calibri"/>
                <a:cs typeface="Calibri"/>
                <a:sym typeface="Calibri"/>
              </a:rPr>
              <a:t>Sketching user experiences: getting the design right and the right design</a:t>
            </a:r>
            <a:r>
              <a:rPr lang="en-US" sz="933" b="1">
                <a:solidFill>
                  <a:srgbClr val="7F7F7F"/>
                </a:solidFill>
                <a:latin typeface="Calibri"/>
                <a:ea typeface="Calibri"/>
                <a:cs typeface="Calibri"/>
                <a:sym typeface="Calibri"/>
              </a:rPr>
              <a:t>. Morgan Kaufmann.</a:t>
            </a:r>
            <a:endParaRPr sz="1200" b="1">
              <a:solidFill>
                <a:srgbClr val="000000"/>
              </a:solidFill>
              <a:latin typeface="Calibri"/>
              <a:ea typeface="Calibri"/>
              <a:cs typeface="Calibri"/>
              <a:sym typeface="Calibri"/>
            </a:endParaRPr>
          </a:p>
        </p:txBody>
      </p:sp>
      <p:sp>
        <p:nvSpPr>
          <p:cNvPr id="74" name="Google Shape;74;p13"/>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Hand-drawn sketches are…</a:t>
            </a:r>
            <a:endParaRPr sz="3200" b="1">
              <a:latin typeface="Calibri"/>
              <a:ea typeface="Calibri"/>
              <a:cs typeface="Calibri"/>
              <a:sym typeface="Calibri"/>
            </a:endParaRPr>
          </a:p>
        </p:txBody>
      </p:sp>
      <p:sp>
        <p:nvSpPr>
          <p:cNvPr id="75" name="Google Shape;75;p13"/>
          <p:cNvSpPr txBox="1">
            <a:spLocks noGrp="1"/>
          </p:cNvSpPr>
          <p:nvPr>
            <p:ph type="body" idx="1"/>
          </p:nvPr>
        </p:nvSpPr>
        <p:spPr>
          <a:xfrm>
            <a:off x="415600" y="1536633"/>
            <a:ext cx="5333200" cy="4555200"/>
          </a:xfrm>
          <a:prstGeom prst="rect">
            <a:avLst/>
          </a:prstGeom>
          <a:noFill/>
          <a:ln>
            <a:noFill/>
          </a:ln>
        </p:spPr>
        <p:txBody>
          <a:bodyPr spcFirstLastPara="1" vert="horz" wrap="square" lIns="121900" tIns="121900" rIns="121900" bIns="121900" rtlCol="0" anchor="t" anchorCtr="0">
            <a:noAutofit/>
          </a:bodyPr>
          <a:lstStyle/>
          <a:p>
            <a:pPr indent="-440256">
              <a:buSzPts val="1600"/>
            </a:pPr>
            <a:r>
              <a:rPr lang="en-US" sz="2133" b="1">
                <a:solidFill>
                  <a:schemeClr val="dk1"/>
                </a:solidFill>
                <a:latin typeface="Calibri"/>
                <a:ea typeface="Calibri"/>
                <a:cs typeface="Calibri"/>
                <a:sym typeface="Calibri"/>
              </a:rPr>
              <a:t>Quick: </a:t>
            </a:r>
            <a:r>
              <a:rPr lang="en-US" sz="2133">
                <a:solidFill>
                  <a:schemeClr val="dk1"/>
                </a:solidFill>
                <a:latin typeface="Calibri"/>
                <a:ea typeface="Calibri"/>
                <a:cs typeface="Calibri"/>
                <a:sym typeface="Calibri"/>
              </a:rPr>
              <a:t>A sketch is quick to make.</a:t>
            </a:r>
            <a:endParaRPr sz="2133">
              <a:latin typeface="Calibri"/>
              <a:ea typeface="Calibri"/>
              <a:cs typeface="Calibri"/>
              <a:sym typeface="Calibri"/>
            </a:endParaRPr>
          </a:p>
          <a:p>
            <a:pPr indent="-440256">
              <a:buSzPts val="1600"/>
            </a:pPr>
            <a:r>
              <a:rPr lang="en-US" sz="2133" b="1">
                <a:solidFill>
                  <a:schemeClr val="dk1"/>
                </a:solidFill>
                <a:latin typeface="Calibri"/>
                <a:ea typeface="Calibri"/>
                <a:cs typeface="Calibri"/>
                <a:sym typeface="Calibri"/>
              </a:rPr>
              <a:t>Timely: </a:t>
            </a:r>
            <a:r>
              <a:rPr lang="en-US" sz="2133">
                <a:solidFill>
                  <a:schemeClr val="dk1"/>
                </a:solidFill>
                <a:latin typeface="Calibri"/>
                <a:ea typeface="Calibri"/>
                <a:cs typeface="Calibri"/>
                <a:sym typeface="Calibri"/>
              </a:rPr>
              <a:t>A sketch can be provided when needed. </a:t>
            </a:r>
            <a:endParaRPr sz="2133">
              <a:latin typeface="Calibri"/>
              <a:ea typeface="Calibri"/>
              <a:cs typeface="Calibri"/>
              <a:sym typeface="Calibri"/>
            </a:endParaRPr>
          </a:p>
          <a:p>
            <a:pPr indent="-440256">
              <a:buSzPts val="1600"/>
            </a:pPr>
            <a:r>
              <a:rPr lang="en-US" sz="2133" b="1">
                <a:solidFill>
                  <a:schemeClr val="dk1"/>
                </a:solidFill>
                <a:latin typeface="Calibri"/>
                <a:ea typeface="Calibri"/>
                <a:cs typeface="Calibri"/>
                <a:sym typeface="Calibri"/>
              </a:rPr>
              <a:t>Inexpensive: </a:t>
            </a:r>
            <a:r>
              <a:rPr lang="en-US" sz="2133">
                <a:solidFill>
                  <a:schemeClr val="dk1"/>
                </a:solidFill>
                <a:latin typeface="Calibri"/>
                <a:ea typeface="Calibri"/>
                <a:cs typeface="Calibri"/>
                <a:sym typeface="Calibri"/>
              </a:rPr>
              <a:t>A sketch is cheap. </a:t>
            </a:r>
            <a:endParaRPr sz="2133">
              <a:solidFill>
                <a:schemeClr val="dk1"/>
              </a:solidFill>
              <a:latin typeface="Calibri"/>
              <a:ea typeface="Calibri"/>
              <a:cs typeface="Calibri"/>
              <a:sym typeface="Calibri"/>
            </a:endParaRPr>
          </a:p>
          <a:p>
            <a:pPr indent="-440256">
              <a:buSzPts val="1600"/>
            </a:pPr>
            <a:r>
              <a:rPr lang="en-US" sz="2133" b="1">
                <a:solidFill>
                  <a:schemeClr val="dk1"/>
                </a:solidFill>
                <a:latin typeface="Calibri"/>
                <a:ea typeface="Calibri"/>
                <a:cs typeface="Calibri"/>
                <a:sym typeface="Calibri"/>
              </a:rPr>
              <a:t>Disposable: </a:t>
            </a:r>
            <a:r>
              <a:rPr lang="en-US" sz="2133">
                <a:solidFill>
                  <a:schemeClr val="dk1"/>
                </a:solidFill>
                <a:latin typeface="Calibri"/>
                <a:ea typeface="Calibri"/>
                <a:cs typeface="Calibri"/>
                <a:sym typeface="Calibri"/>
              </a:rPr>
              <a:t>If you can’t afford to throw it away when done, it is probably not a sketch. </a:t>
            </a:r>
            <a:endParaRPr sz="2133">
              <a:latin typeface="Calibri"/>
              <a:ea typeface="Calibri"/>
              <a:cs typeface="Calibri"/>
              <a:sym typeface="Calibri"/>
            </a:endParaRPr>
          </a:p>
          <a:p>
            <a:pPr indent="-440256">
              <a:buSzPts val="1600"/>
            </a:pPr>
            <a:r>
              <a:rPr lang="en-US" sz="2133" b="1">
                <a:solidFill>
                  <a:schemeClr val="dk1"/>
                </a:solidFill>
                <a:latin typeface="Calibri"/>
                <a:ea typeface="Calibri"/>
                <a:cs typeface="Calibri"/>
                <a:sym typeface="Calibri"/>
              </a:rPr>
              <a:t>Minimal detail: </a:t>
            </a:r>
            <a:r>
              <a:rPr lang="en-US" sz="2133">
                <a:solidFill>
                  <a:schemeClr val="dk1"/>
                </a:solidFill>
                <a:latin typeface="Calibri"/>
                <a:ea typeface="Calibri"/>
                <a:cs typeface="Calibri"/>
                <a:sym typeface="Calibri"/>
              </a:rPr>
              <a:t>Include only what is required to render the intended purpose or concept. Superfluous detail is almost always distracting. </a:t>
            </a:r>
            <a:endParaRPr sz="2133">
              <a:latin typeface="Calibri"/>
              <a:ea typeface="Calibri"/>
              <a:cs typeface="Calibri"/>
              <a:sym typeface="Calibri"/>
            </a:endParaRPr>
          </a:p>
        </p:txBody>
      </p:sp>
      <p:sp>
        <p:nvSpPr>
          <p:cNvPr id="76" name="Google Shape;76;p13"/>
          <p:cNvSpPr txBox="1">
            <a:spLocks noGrp="1"/>
          </p:cNvSpPr>
          <p:nvPr>
            <p:ph type="body" idx="2"/>
          </p:nvPr>
        </p:nvSpPr>
        <p:spPr>
          <a:xfrm>
            <a:off x="6443200" y="1536633"/>
            <a:ext cx="5333200" cy="4555200"/>
          </a:xfrm>
          <a:prstGeom prst="rect">
            <a:avLst/>
          </a:prstGeom>
          <a:noFill/>
          <a:ln>
            <a:noFill/>
          </a:ln>
        </p:spPr>
        <p:txBody>
          <a:bodyPr spcFirstLastPara="1" vert="horz" wrap="square" lIns="121900" tIns="121900" rIns="121900" bIns="121900" rtlCol="0" anchor="t" anchorCtr="0">
            <a:noAutofit/>
          </a:bodyPr>
          <a:lstStyle/>
          <a:p>
            <a:pPr indent="-440256">
              <a:buSzPts val="1600"/>
            </a:pPr>
            <a:r>
              <a:rPr lang="en-US" sz="2133" b="1">
                <a:solidFill>
                  <a:schemeClr val="dk1"/>
                </a:solidFill>
                <a:latin typeface="Calibri"/>
                <a:ea typeface="Calibri"/>
                <a:cs typeface="Calibri"/>
                <a:sym typeface="Calibri"/>
              </a:rPr>
              <a:t>Ambiguous: </a:t>
            </a:r>
            <a:r>
              <a:rPr lang="en-US" sz="2133">
                <a:solidFill>
                  <a:schemeClr val="dk1"/>
                </a:solidFill>
                <a:latin typeface="Calibri"/>
                <a:ea typeface="Calibri"/>
                <a:cs typeface="Calibri"/>
                <a:sym typeface="Calibri"/>
              </a:rPr>
              <a:t>Sketches are intentionally ambiguous, and much of their value derives from their being able to be interpreted in different ways.</a:t>
            </a:r>
            <a:endParaRPr sz="2133">
              <a:latin typeface="Calibri"/>
              <a:ea typeface="Calibri"/>
              <a:cs typeface="Calibri"/>
              <a:sym typeface="Calibri"/>
            </a:endParaRPr>
          </a:p>
          <a:p>
            <a:pPr indent="-440256">
              <a:buSzPts val="1600"/>
            </a:pPr>
            <a:r>
              <a:rPr lang="en-US" sz="2133" b="1">
                <a:solidFill>
                  <a:schemeClr val="dk1"/>
                </a:solidFill>
                <a:latin typeface="Calibri"/>
                <a:ea typeface="Calibri"/>
                <a:cs typeface="Calibri"/>
                <a:sym typeface="Calibri"/>
              </a:rPr>
              <a:t>Suggestive and explore rather than confirm: </a:t>
            </a:r>
            <a:r>
              <a:rPr lang="en-US" sz="2133">
                <a:solidFill>
                  <a:schemeClr val="dk1"/>
                </a:solidFill>
                <a:latin typeface="Calibri"/>
                <a:ea typeface="Calibri"/>
                <a:cs typeface="Calibri"/>
                <a:sym typeface="Calibri"/>
              </a:rPr>
              <a:t>Their value lies not in the artifact of the sketch itself, but in its ability to provide a catalyst to the desired and appropriate behaviors, conversations, and interactions. </a:t>
            </a:r>
            <a:endParaRPr sz="2133">
              <a:latin typeface="Calibri"/>
              <a:ea typeface="Calibri"/>
              <a:cs typeface="Calibri"/>
              <a:sym typeface="Calibri"/>
            </a:endParaRPr>
          </a:p>
          <a:p>
            <a:pPr indent="-304792">
              <a:buNone/>
            </a:pPr>
            <a:endParaRPr sz="2133">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Google Shape;82;p14"/>
          <p:cNvSpPr txBox="1"/>
          <p:nvPr/>
        </p:nvSpPr>
        <p:spPr>
          <a:xfrm>
            <a:off x="0" y="2630400"/>
            <a:ext cx="12090400" cy="1597200"/>
          </a:xfrm>
          <a:prstGeom prst="rect">
            <a:avLst/>
          </a:prstGeom>
          <a:noFill/>
          <a:ln>
            <a:noFill/>
          </a:ln>
        </p:spPr>
        <p:txBody>
          <a:bodyPr spcFirstLastPara="1" wrap="square" lIns="121900" tIns="121900" rIns="121900" bIns="121900" anchor="ctr" anchorCtr="0">
            <a:noAutofit/>
          </a:bodyPr>
          <a:lstStyle/>
          <a:p>
            <a:pPr algn="ctr">
              <a:buClr>
                <a:schemeClr val="dk1"/>
              </a:buClr>
              <a:buSzPts val="2400"/>
            </a:pPr>
            <a:r>
              <a:rPr lang="en-US" sz="3200" b="1" dirty="0">
                <a:solidFill>
                  <a:schemeClr val="dk1"/>
                </a:solidFill>
                <a:latin typeface="Calibri"/>
                <a:ea typeface="Calibri"/>
                <a:cs typeface="Calibri"/>
                <a:sym typeface="Calibri"/>
              </a:rPr>
              <a:t>A sketch has room for improvement and refinement</a:t>
            </a:r>
            <a:endParaRPr sz="1867" b="1" dirty="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The Design Funnel</a:t>
            </a:r>
            <a:endParaRPr/>
          </a:p>
        </p:txBody>
      </p:sp>
      <p:pic>
        <p:nvPicPr>
          <p:cNvPr id="88" name="Google Shape;88;p15" descr="page139image3842976"/>
          <p:cNvPicPr preferRelativeResize="0"/>
          <p:nvPr/>
        </p:nvPicPr>
        <p:blipFill rotWithShape="1">
          <a:blip r:embed="rId3">
            <a:alphaModFix/>
          </a:blip>
          <a:srcRect/>
          <a:stretch/>
        </p:blipFill>
        <p:spPr>
          <a:xfrm>
            <a:off x="3356811" y="1648498"/>
            <a:ext cx="5465119" cy="4445829"/>
          </a:xfrm>
          <a:prstGeom prst="rect">
            <a:avLst/>
          </a:prstGeom>
          <a:noFill/>
          <a:ln>
            <a:noFill/>
          </a:ln>
        </p:spPr>
      </p:pic>
      <p:sp>
        <p:nvSpPr>
          <p:cNvPr id="89" name="Google Shape;89;p15"/>
          <p:cNvSpPr txBox="1"/>
          <p:nvPr/>
        </p:nvSpPr>
        <p:spPr>
          <a:xfrm>
            <a:off x="6177200" y="6591200"/>
            <a:ext cx="6014800" cy="266622"/>
          </a:xfrm>
          <a:prstGeom prst="rect">
            <a:avLst/>
          </a:prstGeom>
          <a:noFill/>
          <a:ln>
            <a:noFill/>
          </a:ln>
        </p:spPr>
        <p:txBody>
          <a:bodyPr spcFirstLastPara="1" wrap="square" lIns="121900" tIns="60933" rIns="121900" bIns="60933" anchor="t" anchorCtr="0">
            <a:spAutoFit/>
          </a:bodyPr>
          <a:lstStyle/>
          <a:p>
            <a:pPr algn="r">
              <a:buClr>
                <a:srgbClr val="000000"/>
              </a:buClr>
              <a:buSzPts val="1200"/>
            </a:pPr>
            <a:r>
              <a:rPr lang="en-US" sz="933" b="1">
                <a:solidFill>
                  <a:srgbClr val="7F7F7F"/>
                </a:solidFill>
                <a:latin typeface="Calibri"/>
                <a:ea typeface="Calibri"/>
                <a:cs typeface="Calibri"/>
                <a:sym typeface="Calibri"/>
              </a:rPr>
              <a:t>Buxton, B. (2007). </a:t>
            </a:r>
            <a:r>
              <a:rPr lang="en-US" sz="933" b="1" i="1">
                <a:solidFill>
                  <a:srgbClr val="7F7F7F"/>
                </a:solidFill>
                <a:latin typeface="Calibri"/>
                <a:ea typeface="Calibri"/>
                <a:cs typeface="Calibri"/>
                <a:sym typeface="Calibri"/>
              </a:rPr>
              <a:t>Sketching user experiences: getting the design right and the right design</a:t>
            </a:r>
            <a:r>
              <a:rPr lang="en-US" sz="933" b="1">
                <a:solidFill>
                  <a:srgbClr val="7F7F7F"/>
                </a:solidFill>
                <a:latin typeface="Calibri"/>
                <a:ea typeface="Calibri"/>
                <a:cs typeface="Calibri"/>
                <a:sym typeface="Calibri"/>
              </a:rPr>
              <a:t>. Morgan Kaufmann.</a:t>
            </a:r>
            <a:endParaRPr sz="1200" b="1">
              <a:solidFill>
                <a:srgbClr val="000000"/>
              </a:solidFill>
              <a:latin typeface="Calibri"/>
              <a:ea typeface="Calibri"/>
              <a:cs typeface="Calibri"/>
              <a:sym typeface="Calibri"/>
            </a:endParaRPr>
          </a:p>
        </p:txBody>
      </p:sp>
      <p:pic>
        <p:nvPicPr>
          <p:cNvPr id="90" name="Google Shape;90;p15"/>
          <p:cNvPicPr preferRelativeResize="0"/>
          <p:nvPr/>
        </p:nvPicPr>
        <p:blipFill>
          <a:blip r:embed="rId4">
            <a:alphaModFix/>
          </a:blip>
          <a:stretch>
            <a:fillRect/>
          </a:stretch>
        </p:blipFill>
        <p:spPr>
          <a:xfrm>
            <a:off x="266200" y="2440867"/>
            <a:ext cx="3177565" cy="2111899"/>
          </a:xfrm>
          <a:prstGeom prst="rect">
            <a:avLst/>
          </a:prstGeom>
          <a:noFill/>
          <a:ln>
            <a:noFill/>
          </a:ln>
        </p:spPr>
      </p:pic>
      <p:sp>
        <p:nvSpPr>
          <p:cNvPr id="91" name="Google Shape;91;p15"/>
          <p:cNvSpPr/>
          <p:nvPr/>
        </p:nvSpPr>
        <p:spPr>
          <a:xfrm>
            <a:off x="303068" y="4562033"/>
            <a:ext cx="3894233" cy="711100"/>
          </a:xfrm>
          <a:custGeom>
            <a:avLst/>
            <a:gdLst/>
            <a:ahLst/>
            <a:cxnLst/>
            <a:rect l="l" t="t" r="r" b="b"/>
            <a:pathLst>
              <a:path w="116827" h="21333" extrusionOk="0">
                <a:moveTo>
                  <a:pt x="115428" y="21333"/>
                </a:moveTo>
                <a:cubicBezTo>
                  <a:pt x="115428" y="14653"/>
                  <a:pt x="118412" y="7270"/>
                  <a:pt x="115428" y="1294"/>
                </a:cubicBezTo>
                <a:cubicBezTo>
                  <a:pt x="114192" y="-1181"/>
                  <a:pt x="109912" y="759"/>
                  <a:pt x="107145" y="759"/>
                </a:cubicBezTo>
                <a:cubicBezTo>
                  <a:pt x="97506" y="759"/>
                  <a:pt x="87927" y="2630"/>
                  <a:pt x="78288" y="2630"/>
                </a:cubicBezTo>
                <a:cubicBezTo>
                  <a:pt x="58681" y="2630"/>
                  <a:pt x="38797" y="8271"/>
                  <a:pt x="19505" y="4767"/>
                </a:cubicBezTo>
                <a:cubicBezTo>
                  <a:pt x="13070" y="3598"/>
                  <a:pt x="6541" y="2630"/>
                  <a:pt x="0" y="2630"/>
                </a:cubicBezTo>
              </a:path>
            </a:pathLst>
          </a:custGeom>
          <a:noFill/>
          <a:ln w="38100" cap="flat" cmpd="sng">
            <a:solidFill>
              <a:srgbClr val="4A86E8"/>
            </a:solidFill>
            <a:prstDash val="dot"/>
            <a:round/>
            <a:headEnd type="none" w="med" len="med"/>
            <a:tailEnd type="none" w="med" len="med"/>
          </a:ln>
        </p:spPr>
      </p:sp>
      <p:pic>
        <p:nvPicPr>
          <p:cNvPr id="92" name="Google Shape;92;p15"/>
          <p:cNvPicPr preferRelativeResize="0"/>
          <p:nvPr/>
        </p:nvPicPr>
        <p:blipFill>
          <a:blip r:embed="rId5">
            <a:alphaModFix/>
          </a:blip>
          <a:stretch>
            <a:fillRect/>
          </a:stretch>
        </p:blipFill>
        <p:spPr>
          <a:xfrm>
            <a:off x="8742470" y="2440867"/>
            <a:ext cx="3079729" cy="2073668"/>
          </a:xfrm>
          <a:prstGeom prst="rect">
            <a:avLst/>
          </a:prstGeom>
          <a:noFill/>
          <a:ln>
            <a:noFill/>
          </a:ln>
        </p:spPr>
      </p:pic>
      <p:sp>
        <p:nvSpPr>
          <p:cNvPr id="93" name="Google Shape;93;p15"/>
          <p:cNvSpPr/>
          <p:nvPr/>
        </p:nvSpPr>
        <p:spPr>
          <a:xfrm>
            <a:off x="6733568" y="2244668"/>
            <a:ext cx="5121233" cy="2975033"/>
          </a:xfrm>
          <a:custGeom>
            <a:avLst/>
            <a:gdLst/>
            <a:ahLst/>
            <a:cxnLst/>
            <a:rect l="l" t="t" r="r" b="b"/>
            <a:pathLst>
              <a:path w="153637" h="89251" extrusionOk="0">
                <a:moveTo>
                  <a:pt x="0" y="89251"/>
                </a:moveTo>
                <a:cubicBezTo>
                  <a:pt x="4398" y="71641"/>
                  <a:pt x="411" y="52621"/>
                  <a:pt x="4809" y="35011"/>
                </a:cubicBezTo>
                <a:cubicBezTo>
                  <a:pt x="6169" y="29564"/>
                  <a:pt x="4422" y="23715"/>
                  <a:pt x="5344" y="18177"/>
                </a:cubicBezTo>
                <a:cubicBezTo>
                  <a:pt x="5622" y="16508"/>
                  <a:pt x="3865" y="13923"/>
                  <a:pt x="5344" y="13101"/>
                </a:cubicBezTo>
                <a:cubicBezTo>
                  <a:pt x="9236" y="10938"/>
                  <a:pt x="14250" y="13101"/>
                  <a:pt x="18703" y="13101"/>
                </a:cubicBezTo>
                <a:cubicBezTo>
                  <a:pt x="28144" y="13101"/>
                  <a:pt x="37585" y="13101"/>
                  <a:pt x="47026" y="13101"/>
                </a:cubicBezTo>
                <a:cubicBezTo>
                  <a:pt x="50500" y="13101"/>
                  <a:pt x="54469" y="14889"/>
                  <a:pt x="57447" y="13101"/>
                </a:cubicBezTo>
                <a:cubicBezTo>
                  <a:pt x="60197" y="11450"/>
                  <a:pt x="54096" y="4363"/>
                  <a:pt x="57180" y="3482"/>
                </a:cubicBezTo>
                <a:cubicBezTo>
                  <a:pt x="67731" y="469"/>
                  <a:pt x="79182" y="3162"/>
                  <a:pt x="90044" y="1611"/>
                </a:cubicBezTo>
                <a:cubicBezTo>
                  <a:pt x="111031" y="-1385"/>
                  <a:pt x="132438" y="810"/>
                  <a:pt x="153637" y="810"/>
                </a:cubicBezTo>
              </a:path>
            </a:pathLst>
          </a:custGeom>
          <a:noFill/>
          <a:ln w="38100" cap="flat" cmpd="sng">
            <a:solidFill>
              <a:srgbClr val="FF00FF"/>
            </a:solidFill>
            <a:prstDash val="dot"/>
            <a:round/>
            <a:headEnd type="none" w="med" len="med"/>
            <a:tailEnd type="none" w="med" len="med"/>
          </a:ln>
        </p:spPr>
      </p:sp>
      <p:sp>
        <p:nvSpPr>
          <p:cNvPr id="94" name="Google Shape;94;p15"/>
          <p:cNvSpPr/>
          <p:nvPr/>
        </p:nvSpPr>
        <p:spPr>
          <a:xfrm>
            <a:off x="4014100" y="4514533"/>
            <a:ext cx="282400" cy="424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95;p15"/>
          <p:cNvSpPr/>
          <p:nvPr/>
        </p:nvSpPr>
        <p:spPr>
          <a:xfrm>
            <a:off x="6793133" y="2544033"/>
            <a:ext cx="282400" cy="4240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1000"/>
                                        <p:tgtEl>
                                          <p:spTgt spid="94"/>
                                        </p:tgtEl>
                                      </p:cBhvr>
                                    </p:animEffect>
                                  </p:childTnLst>
                                </p:cTn>
                              </p:par>
                              <p:par>
                                <p:cTn id="11" presetID="10" presetClass="entr" presetSubtype="0"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10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10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1000"/>
                                        <p:tgtEl>
                                          <p:spTgt spid="93"/>
                                        </p:tgtEl>
                                      </p:cBhvr>
                                    </p:animEffect>
                                  </p:childTnLst>
                                </p:cTn>
                              </p:par>
                              <p:par>
                                <p:cTn id="22" presetID="10" presetClass="entr" presetSubtype="0" fill="hold" nodeType="with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fade">
                                      <p:cBhvr>
                                        <p:cTn id="24"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p:nvPr/>
        </p:nvSpPr>
        <p:spPr>
          <a:xfrm>
            <a:off x="364733" y="0"/>
            <a:ext cx="5473200" cy="6858000"/>
          </a:xfrm>
          <a:prstGeom prst="rect">
            <a:avLst/>
          </a:prstGeom>
          <a:noFill/>
          <a:ln>
            <a:noFill/>
          </a:ln>
        </p:spPr>
        <p:txBody>
          <a:bodyPr spcFirstLastPara="1" wrap="square" lIns="121900" tIns="121900" rIns="121900" bIns="121900" anchor="ctr" anchorCtr="0">
            <a:noAutofit/>
          </a:bodyPr>
          <a:lstStyle/>
          <a:p>
            <a:pPr>
              <a:buClr>
                <a:schemeClr val="dk1"/>
              </a:buClr>
              <a:buSzPts val="2800"/>
            </a:pPr>
            <a:r>
              <a:rPr lang="en-US" sz="3467" b="1">
                <a:solidFill>
                  <a:schemeClr val="dk1"/>
                </a:solidFill>
                <a:latin typeface="Calibri"/>
                <a:ea typeface="Calibri"/>
                <a:cs typeface="Calibri"/>
                <a:sym typeface="Calibri"/>
              </a:rPr>
              <a:t>So what?!</a:t>
            </a:r>
            <a:endParaRPr sz="3467" b="1">
              <a:solidFill>
                <a:schemeClr val="dk1"/>
              </a:solidFill>
              <a:latin typeface="Calibri"/>
              <a:ea typeface="Calibri"/>
              <a:cs typeface="Calibri"/>
              <a:sym typeface="Calibri"/>
            </a:endParaRPr>
          </a:p>
          <a:p>
            <a:pPr>
              <a:buClr>
                <a:schemeClr val="dk1"/>
              </a:buClr>
              <a:buSzPts val="2800"/>
            </a:pPr>
            <a:endParaRPr sz="3467">
              <a:solidFill>
                <a:schemeClr val="dk1"/>
              </a:solidFill>
              <a:latin typeface="Calibri"/>
              <a:ea typeface="Calibri"/>
              <a:cs typeface="Calibri"/>
              <a:sym typeface="Calibri"/>
            </a:endParaRPr>
          </a:p>
          <a:p>
            <a:pPr>
              <a:buClr>
                <a:schemeClr val="dk1"/>
              </a:buClr>
              <a:buSzPts val="2800"/>
            </a:pPr>
            <a:r>
              <a:rPr lang="en-US" sz="3467">
                <a:solidFill>
                  <a:schemeClr val="dk1"/>
                </a:solidFill>
                <a:latin typeface="Calibri"/>
                <a:ea typeface="Calibri"/>
                <a:cs typeface="Calibri"/>
                <a:sym typeface="Calibri"/>
              </a:rPr>
              <a:t>Why </a:t>
            </a:r>
            <a:r>
              <a:rPr lang="en-US" sz="3467" b="1">
                <a:solidFill>
                  <a:schemeClr val="dk1"/>
                </a:solidFill>
                <a:latin typeface="Calibri"/>
                <a:ea typeface="Calibri"/>
                <a:cs typeface="Calibri"/>
                <a:sym typeface="Calibri"/>
              </a:rPr>
              <a:t>would sketches be created</a:t>
            </a:r>
            <a:r>
              <a:rPr lang="en-US" sz="3467">
                <a:solidFill>
                  <a:schemeClr val="dk1"/>
                </a:solidFill>
                <a:latin typeface="Calibri"/>
                <a:ea typeface="Calibri"/>
                <a:cs typeface="Calibri"/>
                <a:sym typeface="Calibri"/>
              </a:rPr>
              <a:t> from the </a:t>
            </a:r>
            <a:r>
              <a:rPr lang="en-US" sz="3467" b="1">
                <a:solidFill>
                  <a:schemeClr val="dk1"/>
                </a:solidFill>
                <a:latin typeface="Calibri"/>
                <a:ea typeface="Calibri"/>
                <a:cs typeface="Calibri"/>
                <a:sym typeface="Calibri"/>
              </a:rPr>
              <a:t>very beginning of design</a:t>
            </a:r>
            <a:r>
              <a:rPr lang="en-US" sz="3467">
                <a:solidFill>
                  <a:schemeClr val="dk1"/>
                </a:solidFill>
                <a:latin typeface="Calibri"/>
                <a:ea typeface="Calibri"/>
                <a:cs typeface="Calibri"/>
                <a:sym typeface="Calibri"/>
              </a:rPr>
              <a:t>, when just about </a:t>
            </a:r>
            <a:r>
              <a:rPr lang="en-US" sz="3467" b="1">
                <a:solidFill>
                  <a:schemeClr val="dk1"/>
                </a:solidFill>
                <a:latin typeface="Calibri"/>
                <a:ea typeface="Calibri"/>
                <a:cs typeface="Calibri"/>
                <a:sym typeface="Calibri"/>
              </a:rPr>
              <a:t>everything is likely to change</a:t>
            </a:r>
            <a:r>
              <a:rPr lang="en-US" sz="3467">
                <a:solidFill>
                  <a:schemeClr val="dk1"/>
                </a:solidFill>
                <a:latin typeface="Calibri"/>
                <a:ea typeface="Calibri"/>
                <a:cs typeface="Calibri"/>
                <a:sym typeface="Calibri"/>
              </a:rPr>
              <a:t> before you arrive at the </a:t>
            </a:r>
            <a:r>
              <a:rPr lang="en-US" sz="3467" b="1">
                <a:solidFill>
                  <a:schemeClr val="dk1"/>
                </a:solidFill>
                <a:latin typeface="Calibri"/>
                <a:ea typeface="Calibri"/>
                <a:cs typeface="Calibri"/>
                <a:sym typeface="Calibri"/>
              </a:rPr>
              <a:t>final product</a:t>
            </a:r>
            <a:r>
              <a:rPr lang="en-US" sz="3467">
                <a:solidFill>
                  <a:schemeClr val="dk1"/>
                </a:solidFill>
                <a:latin typeface="Calibri"/>
                <a:ea typeface="Calibri"/>
                <a:cs typeface="Calibri"/>
                <a:sym typeface="Calibri"/>
              </a:rPr>
              <a:t>?</a:t>
            </a:r>
            <a:endParaRPr sz="2933">
              <a:solidFill>
                <a:srgbClr val="000000"/>
              </a:solidFill>
              <a:latin typeface="Calibri"/>
              <a:ea typeface="Calibri"/>
              <a:cs typeface="Calibri"/>
              <a:sym typeface="Calibri"/>
            </a:endParaRPr>
          </a:p>
        </p:txBody>
      </p:sp>
      <p:pic>
        <p:nvPicPr>
          <p:cNvPr id="101" name="Google Shape;101;p16"/>
          <p:cNvPicPr preferRelativeResize="0"/>
          <p:nvPr/>
        </p:nvPicPr>
        <p:blipFill rotWithShape="1">
          <a:blip r:embed="rId3">
            <a:alphaModFix/>
          </a:blip>
          <a:srcRect l="3137" r="35095"/>
          <a:stretch/>
        </p:blipFill>
        <p:spPr>
          <a:xfrm>
            <a:off x="5838100" y="1"/>
            <a:ext cx="6353899" cy="6858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0" descr="UX"/>
          <p:cNvPicPr preferRelativeResize="0"/>
          <p:nvPr/>
        </p:nvPicPr>
        <p:blipFill rotWithShape="1">
          <a:blip r:embed="rId3">
            <a:alphaModFix/>
          </a:blip>
          <a:srcRect l="10633" t="1030" r="4498" b="10926"/>
          <a:stretch/>
        </p:blipFill>
        <p:spPr>
          <a:xfrm>
            <a:off x="5581099" y="1"/>
            <a:ext cx="6610899" cy="6857999"/>
          </a:xfrm>
          <a:prstGeom prst="rect">
            <a:avLst/>
          </a:prstGeom>
          <a:noFill/>
          <a:ln>
            <a:noFill/>
          </a:ln>
        </p:spPr>
      </p:pic>
      <p:sp>
        <p:nvSpPr>
          <p:cNvPr id="207" name="Google Shape;207;p30"/>
          <p:cNvSpPr txBox="1">
            <a:spLocks noGrp="1"/>
          </p:cNvSpPr>
          <p:nvPr>
            <p:ph type="body" idx="1"/>
          </p:nvPr>
        </p:nvSpPr>
        <p:spPr>
          <a:xfrm>
            <a:off x="0" y="1647067"/>
            <a:ext cx="5333200" cy="5255600"/>
          </a:xfrm>
          <a:prstGeom prst="rect">
            <a:avLst/>
          </a:prstGeom>
          <a:noFill/>
          <a:ln>
            <a:noFill/>
          </a:ln>
        </p:spPr>
        <p:txBody>
          <a:bodyPr spcFirstLastPara="1" vert="horz" wrap="square" lIns="121900" tIns="121900" rIns="121900" bIns="121900" rtlCol="0" anchor="t" anchorCtr="0">
            <a:noAutofit/>
          </a:bodyPr>
          <a:lstStyle/>
          <a:p>
            <a:pPr indent="-414856">
              <a:lnSpc>
                <a:spcPct val="150000"/>
              </a:lnSpc>
              <a:buSzPts val="1300"/>
              <a:buAutoNum type="arabicPeriod"/>
            </a:pPr>
            <a:r>
              <a:rPr lang="en-US" sz="1733">
                <a:solidFill>
                  <a:schemeClr val="dk1"/>
                </a:solidFill>
                <a:latin typeface="Calibri"/>
                <a:ea typeface="Calibri"/>
                <a:cs typeface="Calibri"/>
                <a:sym typeface="Calibri"/>
              </a:rPr>
              <a:t>Put your phone on the desk and sketch your </a:t>
            </a:r>
            <a:r>
              <a:rPr lang="en-US" sz="1733" b="1">
                <a:solidFill>
                  <a:schemeClr val="dk1"/>
                </a:solidFill>
                <a:latin typeface="Calibri"/>
                <a:ea typeface="Calibri"/>
                <a:cs typeface="Calibri"/>
                <a:sym typeface="Calibri"/>
              </a:rPr>
              <a:t>phone when it's off (1 sketch) and when it’s on (locked or home screen) (1 sketch)</a:t>
            </a:r>
            <a:r>
              <a:rPr lang="en-US" sz="1733">
                <a:solidFill>
                  <a:schemeClr val="dk1"/>
                </a:solidFill>
                <a:latin typeface="Calibri"/>
                <a:ea typeface="Calibri"/>
                <a:cs typeface="Calibri"/>
                <a:sym typeface="Calibri"/>
              </a:rPr>
              <a:t>. [</a:t>
            </a:r>
            <a:r>
              <a:rPr lang="en-US" sz="1733">
                <a:solidFill>
                  <a:srgbClr val="FF0000"/>
                </a:solidFill>
                <a:latin typeface="Calibri"/>
                <a:ea typeface="Calibri"/>
                <a:cs typeface="Calibri"/>
                <a:sym typeface="Calibri"/>
              </a:rPr>
              <a:t>10 mins</a:t>
            </a:r>
            <a:r>
              <a:rPr lang="en-US" sz="1733">
                <a:solidFill>
                  <a:schemeClr val="dk1"/>
                </a:solidFill>
                <a:latin typeface="Calibri"/>
                <a:ea typeface="Calibri"/>
                <a:cs typeface="Calibri"/>
                <a:sym typeface="Calibri"/>
              </a:rPr>
              <a:t>]</a:t>
            </a:r>
            <a:endParaRPr sz="1733">
              <a:latin typeface="Calibri"/>
              <a:ea typeface="Calibri"/>
              <a:cs typeface="Calibri"/>
              <a:sym typeface="Calibri"/>
            </a:endParaRPr>
          </a:p>
          <a:p>
            <a:pPr indent="-414856">
              <a:lnSpc>
                <a:spcPct val="150000"/>
              </a:lnSpc>
              <a:buSzPts val="1300"/>
              <a:buAutoNum type="arabicPeriod"/>
            </a:pPr>
            <a:r>
              <a:rPr lang="en-US" sz="1733">
                <a:solidFill>
                  <a:schemeClr val="dk1"/>
                </a:solidFill>
                <a:latin typeface="Calibri"/>
                <a:ea typeface="Calibri"/>
                <a:cs typeface="Calibri"/>
                <a:sym typeface="Calibri"/>
              </a:rPr>
              <a:t>Go to your either, your </a:t>
            </a:r>
            <a:r>
              <a:rPr lang="en-US" sz="1733" b="1">
                <a:solidFill>
                  <a:schemeClr val="dk1"/>
                </a:solidFill>
                <a:latin typeface="Calibri"/>
                <a:ea typeface="Calibri"/>
                <a:cs typeface="Calibri"/>
                <a:sym typeface="Calibri"/>
              </a:rPr>
              <a:t>favorite app</a:t>
            </a:r>
            <a:r>
              <a:rPr lang="en-US" sz="1733">
                <a:solidFill>
                  <a:schemeClr val="dk1"/>
                </a:solidFill>
                <a:latin typeface="Calibri"/>
                <a:ea typeface="Calibri"/>
                <a:cs typeface="Calibri"/>
                <a:sym typeface="Calibri"/>
              </a:rPr>
              <a:t> or your </a:t>
            </a:r>
            <a:r>
              <a:rPr lang="en-US" sz="1733" b="1">
                <a:solidFill>
                  <a:schemeClr val="dk1"/>
                </a:solidFill>
                <a:latin typeface="Calibri"/>
                <a:ea typeface="Calibri"/>
                <a:cs typeface="Calibri"/>
                <a:sym typeface="Calibri"/>
              </a:rPr>
              <a:t>most often used app</a:t>
            </a:r>
            <a:r>
              <a:rPr lang="en-US" sz="1733">
                <a:solidFill>
                  <a:schemeClr val="dk1"/>
                </a:solidFill>
                <a:latin typeface="Calibri"/>
                <a:ea typeface="Calibri"/>
                <a:cs typeface="Calibri"/>
                <a:sym typeface="Calibri"/>
              </a:rPr>
              <a:t>.</a:t>
            </a:r>
            <a:r>
              <a:rPr lang="en-US" sz="1733" b="1">
                <a:solidFill>
                  <a:schemeClr val="dk1"/>
                </a:solidFill>
                <a:latin typeface="Calibri"/>
                <a:ea typeface="Calibri"/>
                <a:cs typeface="Calibri"/>
                <a:sym typeface="Calibri"/>
              </a:rPr>
              <a:t> Sketch 3 different interface screens/views/states of that app.</a:t>
            </a:r>
            <a:r>
              <a:rPr lang="en-US" sz="1733">
                <a:solidFill>
                  <a:schemeClr val="dk1"/>
                </a:solidFill>
                <a:latin typeface="Calibri"/>
                <a:ea typeface="Calibri"/>
                <a:cs typeface="Calibri"/>
                <a:sym typeface="Calibri"/>
              </a:rPr>
              <a:t> </a:t>
            </a:r>
            <a:endParaRPr sz="1733">
              <a:solidFill>
                <a:schemeClr val="dk1"/>
              </a:solidFill>
              <a:latin typeface="Calibri"/>
              <a:ea typeface="Calibri"/>
              <a:cs typeface="Calibri"/>
              <a:sym typeface="Calibri"/>
            </a:endParaRPr>
          </a:p>
          <a:p>
            <a:pPr lvl="1" indent="-414856">
              <a:lnSpc>
                <a:spcPct val="150000"/>
              </a:lnSpc>
              <a:spcBef>
                <a:spcPts val="0"/>
              </a:spcBef>
              <a:buSzPts val="1300"/>
            </a:pPr>
            <a:r>
              <a:rPr lang="en-US" sz="1467">
                <a:solidFill>
                  <a:schemeClr val="dk1"/>
                </a:solidFill>
                <a:latin typeface="Calibri"/>
                <a:ea typeface="Calibri"/>
                <a:cs typeface="Calibri"/>
                <a:sym typeface="Calibri"/>
              </a:rPr>
              <a:t>Include </a:t>
            </a:r>
            <a:r>
              <a:rPr lang="en-US" sz="1467" b="1">
                <a:solidFill>
                  <a:schemeClr val="dk1"/>
                </a:solidFill>
                <a:latin typeface="Calibri"/>
                <a:ea typeface="Calibri"/>
                <a:cs typeface="Calibri"/>
                <a:sym typeface="Calibri"/>
              </a:rPr>
              <a:t>labels, arrows and explanatory text</a:t>
            </a:r>
            <a:r>
              <a:rPr lang="en-US" sz="1467">
                <a:solidFill>
                  <a:schemeClr val="dk1"/>
                </a:solidFill>
                <a:latin typeface="Calibri"/>
                <a:ea typeface="Calibri"/>
                <a:cs typeface="Calibri"/>
                <a:sym typeface="Calibri"/>
              </a:rPr>
              <a:t> to describe your sketches and show a </a:t>
            </a:r>
            <a:r>
              <a:rPr lang="en-US" sz="1467" b="1">
                <a:solidFill>
                  <a:schemeClr val="dk1"/>
                </a:solidFill>
                <a:latin typeface="Calibri"/>
                <a:ea typeface="Calibri"/>
                <a:cs typeface="Calibri"/>
                <a:sym typeface="Calibri"/>
              </a:rPr>
              <a:t>flow</a:t>
            </a:r>
            <a:r>
              <a:rPr lang="en-US" sz="1467">
                <a:solidFill>
                  <a:schemeClr val="dk1"/>
                </a:solidFill>
                <a:latin typeface="Calibri"/>
                <a:ea typeface="Calibri"/>
                <a:cs typeface="Calibri"/>
                <a:sym typeface="Calibri"/>
              </a:rPr>
              <a:t>. [</a:t>
            </a:r>
            <a:r>
              <a:rPr lang="en-US" sz="1467">
                <a:solidFill>
                  <a:srgbClr val="FF0000"/>
                </a:solidFill>
                <a:latin typeface="Calibri"/>
                <a:ea typeface="Calibri"/>
                <a:cs typeface="Calibri"/>
                <a:sym typeface="Calibri"/>
              </a:rPr>
              <a:t>15 mins</a:t>
            </a:r>
            <a:r>
              <a:rPr lang="en-US" sz="1467">
                <a:solidFill>
                  <a:schemeClr val="dk1"/>
                </a:solidFill>
                <a:latin typeface="Calibri"/>
                <a:ea typeface="Calibri"/>
                <a:cs typeface="Calibri"/>
                <a:sym typeface="Calibri"/>
              </a:rPr>
              <a:t>]</a:t>
            </a:r>
            <a:endParaRPr sz="1733">
              <a:solidFill>
                <a:schemeClr val="dk1"/>
              </a:solidFill>
              <a:latin typeface="Calibri"/>
              <a:ea typeface="Calibri"/>
              <a:cs typeface="Calibri"/>
              <a:sym typeface="Calibri"/>
            </a:endParaRPr>
          </a:p>
          <a:p>
            <a:pPr marL="643451" indent="-448722">
              <a:lnSpc>
                <a:spcPct val="150000"/>
              </a:lnSpc>
              <a:buClr>
                <a:srgbClr val="FF0000"/>
              </a:buClr>
              <a:buSzPts val="1300"/>
              <a:buFont typeface="Arial"/>
              <a:buAutoNum type="arabicPeriod"/>
            </a:pPr>
            <a:r>
              <a:rPr lang="en-US" sz="1733" b="1">
                <a:solidFill>
                  <a:srgbClr val="FF0000"/>
                </a:solidFill>
                <a:latin typeface="Calibri"/>
                <a:ea typeface="Calibri"/>
                <a:cs typeface="Calibri"/>
                <a:sym typeface="Calibri"/>
              </a:rPr>
              <a:t>Pair up. Share </a:t>
            </a:r>
            <a:r>
              <a:rPr lang="en-US" sz="1733">
                <a:solidFill>
                  <a:srgbClr val="FF0000"/>
                </a:solidFill>
                <a:latin typeface="Calibri"/>
                <a:ea typeface="Calibri"/>
                <a:cs typeface="Calibri"/>
                <a:sym typeface="Calibri"/>
              </a:rPr>
              <a:t>and </a:t>
            </a:r>
            <a:r>
              <a:rPr lang="en-US" sz="1733" b="1">
                <a:solidFill>
                  <a:srgbClr val="FF0000"/>
                </a:solidFill>
                <a:latin typeface="Calibri"/>
                <a:ea typeface="Calibri"/>
                <a:cs typeface="Calibri"/>
                <a:sym typeface="Calibri"/>
              </a:rPr>
              <a:t>introduce your 3 sketches</a:t>
            </a:r>
            <a:r>
              <a:rPr lang="en-US" sz="1733">
                <a:solidFill>
                  <a:srgbClr val="FF0000"/>
                </a:solidFill>
                <a:latin typeface="Calibri"/>
                <a:ea typeface="Calibri"/>
                <a:cs typeface="Calibri"/>
                <a:sym typeface="Calibri"/>
              </a:rPr>
              <a:t> of your chosen app to your </a:t>
            </a:r>
            <a:r>
              <a:rPr lang="en-US" sz="1733" b="1">
                <a:solidFill>
                  <a:srgbClr val="FF0000"/>
                </a:solidFill>
                <a:latin typeface="Calibri"/>
                <a:ea typeface="Calibri"/>
                <a:cs typeface="Calibri"/>
                <a:sym typeface="Calibri"/>
              </a:rPr>
              <a:t>classmate. </a:t>
            </a:r>
            <a:r>
              <a:rPr lang="en-US" sz="1733">
                <a:solidFill>
                  <a:srgbClr val="FF0000"/>
                </a:solidFill>
                <a:latin typeface="Calibri"/>
                <a:ea typeface="Calibri"/>
                <a:cs typeface="Calibri"/>
                <a:sym typeface="Calibri"/>
              </a:rPr>
              <a:t>Provide </a:t>
            </a:r>
            <a:r>
              <a:rPr lang="en-US" sz="1733" b="1">
                <a:solidFill>
                  <a:srgbClr val="FF0000"/>
                </a:solidFill>
                <a:latin typeface="Calibri"/>
                <a:ea typeface="Calibri"/>
                <a:cs typeface="Calibri"/>
                <a:sym typeface="Calibri"/>
              </a:rPr>
              <a:t>useful feedback </a:t>
            </a:r>
            <a:r>
              <a:rPr lang="en-US" sz="1733">
                <a:solidFill>
                  <a:srgbClr val="FF0000"/>
                </a:solidFill>
                <a:latin typeface="Calibri"/>
                <a:ea typeface="Calibri"/>
                <a:cs typeface="Calibri"/>
                <a:sym typeface="Calibri"/>
              </a:rPr>
              <a:t>to each other on how to improve the sketches. </a:t>
            </a:r>
            <a:r>
              <a:rPr lang="en-US" sz="1733" b="1">
                <a:solidFill>
                  <a:srgbClr val="FF0000"/>
                </a:solidFill>
                <a:latin typeface="Calibri"/>
                <a:ea typeface="Calibri"/>
                <a:cs typeface="Calibri"/>
                <a:sym typeface="Calibri"/>
              </a:rPr>
              <a:t>Take notes </a:t>
            </a:r>
            <a:r>
              <a:rPr lang="en-US" sz="1733">
                <a:solidFill>
                  <a:srgbClr val="FF0000"/>
                </a:solidFill>
                <a:latin typeface="Calibri"/>
                <a:ea typeface="Calibri"/>
                <a:cs typeface="Calibri"/>
                <a:sym typeface="Calibri"/>
              </a:rPr>
              <a:t>of the feedback you receive. [15 mins]</a:t>
            </a:r>
            <a:endParaRPr sz="1733">
              <a:solidFill>
                <a:srgbClr val="FF0000"/>
              </a:solidFill>
              <a:latin typeface="Calibri"/>
              <a:ea typeface="Calibri"/>
              <a:cs typeface="Calibri"/>
              <a:sym typeface="Calibri"/>
            </a:endParaRPr>
          </a:p>
          <a:p>
            <a:pPr marL="0" indent="0">
              <a:lnSpc>
                <a:spcPct val="100000"/>
              </a:lnSpc>
              <a:buNone/>
            </a:pPr>
            <a:endParaRPr sz="1333">
              <a:latin typeface="Calibri"/>
              <a:ea typeface="Calibri"/>
              <a:cs typeface="Calibri"/>
              <a:sym typeface="Calibri"/>
            </a:endParaRPr>
          </a:p>
          <a:p>
            <a:pPr indent="-304792">
              <a:buNone/>
            </a:pPr>
            <a:endParaRPr sz="1733">
              <a:latin typeface="Calibri"/>
              <a:ea typeface="Calibri"/>
              <a:cs typeface="Calibri"/>
              <a:sym typeface="Calibri"/>
            </a:endParaRPr>
          </a:p>
        </p:txBody>
      </p:sp>
      <p:sp>
        <p:nvSpPr>
          <p:cNvPr id="208" name="Google Shape;208;p30"/>
          <p:cNvSpPr txBox="1"/>
          <p:nvPr/>
        </p:nvSpPr>
        <p:spPr>
          <a:xfrm>
            <a:off x="7885599" y="6447600"/>
            <a:ext cx="4306400" cy="410186"/>
          </a:xfrm>
          <a:prstGeom prst="rect">
            <a:avLst/>
          </a:prstGeom>
          <a:noFill/>
          <a:ln>
            <a:noFill/>
          </a:ln>
        </p:spPr>
        <p:txBody>
          <a:bodyPr spcFirstLastPara="1" wrap="square" lIns="121900" tIns="60933" rIns="121900" bIns="60933" anchor="t" anchorCtr="0">
            <a:spAutoFit/>
          </a:bodyPr>
          <a:lstStyle/>
          <a:p>
            <a:pPr algn="r">
              <a:buClr>
                <a:srgbClr val="000000"/>
              </a:buClr>
              <a:buSzPts val="1200"/>
            </a:pPr>
            <a:r>
              <a:rPr lang="en-US" sz="933" b="1" i="1">
                <a:solidFill>
                  <a:srgbClr val="7F7F7F"/>
                </a:solidFill>
                <a:latin typeface="Calibri"/>
                <a:ea typeface="Calibri"/>
                <a:cs typeface="Calibri"/>
                <a:sym typeface="Calibri"/>
              </a:rPr>
              <a:t>Vyhouski, N. (n.p.). Everything You Need to Know About UX Sketching. https://www.toptal.com/designers/ux/guide-to-ux-sketching </a:t>
            </a:r>
            <a:endParaRPr sz="933" b="1" i="1">
              <a:solidFill>
                <a:srgbClr val="7F7F7F"/>
              </a:solidFill>
              <a:latin typeface="Calibri"/>
              <a:ea typeface="Calibri"/>
              <a:cs typeface="Calibri"/>
              <a:sym typeface="Calibri"/>
            </a:endParaRPr>
          </a:p>
        </p:txBody>
      </p:sp>
      <p:sp>
        <p:nvSpPr>
          <p:cNvPr id="209" name="Google Shape;209;p30"/>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1100"/>
            </a:pPr>
            <a:r>
              <a:rPr lang="en-US" sz="3200" b="1">
                <a:latin typeface="Calibri"/>
                <a:ea typeface="Calibri"/>
                <a:cs typeface="Calibri"/>
                <a:sym typeface="Calibri"/>
              </a:rPr>
              <a:t>W3D1 | Class Activity: </a:t>
            </a:r>
            <a:endParaRPr sz="3200" b="1">
              <a:latin typeface="Calibri"/>
              <a:ea typeface="Calibri"/>
              <a:cs typeface="Calibri"/>
              <a:sym typeface="Calibri"/>
            </a:endParaRPr>
          </a:p>
          <a:p>
            <a:pPr>
              <a:buSzPts val="1100"/>
            </a:pPr>
            <a:r>
              <a:rPr lang="en-US" sz="2000" b="1">
                <a:latin typeface="Calibri"/>
                <a:ea typeface="Calibri"/>
                <a:cs typeface="Calibri"/>
                <a:sym typeface="Calibri"/>
              </a:rPr>
              <a:t>Sketching [Individual Submission]</a:t>
            </a:r>
            <a:endParaRPr sz="2000" b="1">
              <a:latin typeface="Calibri"/>
              <a:ea typeface="Calibri"/>
              <a:cs typeface="Calibri"/>
              <a:sym typeface="Calibri"/>
            </a:endParaRPr>
          </a:p>
          <a:p>
            <a:pPr>
              <a:buSzPts val="1100"/>
            </a:pPr>
            <a:endParaRPr sz="3200" b="1">
              <a:latin typeface="Calibri"/>
              <a:ea typeface="Calibri"/>
              <a:cs typeface="Calibri"/>
              <a:sym typeface="Calibri"/>
            </a:endParaRPr>
          </a:p>
          <a:p>
            <a:endParaRPr sz="3200" b="1">
              <a:latin typeface="Calibri"/>
              <a:ea typeface="Calibri"/>
              <a:cs typeface="Calibri"/>
              <a:sym typeface="Calibri"/>
            </a:endParaRPr>
          </a:p>
        </p:txBody>
      </p:sp>
      <p:pic>
        <p:nvPicPr>
          <p:cNvPr id="210" name="Google Shape;210;p30"/>
          <p:cNvPicPr preferRelativeResize="0"/>
          <p:nvPr/>
        </p:nvPicPr>
        <p:blipFill>
          <a:blip r:embed="rId4">
            <a:alphaModFix/>
          </a:blip>
          <a:stretch>
            <a:fillRect/>
          </a:stretch>
        </p:blipFill>
        <p:spPr>
          <a:xfrm>
            <a:off x="0" y="6626"/>
            <a:ext cx="12192000" cy="68447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title"/>
          </p:nvPr>
        </p:nvSpPr>
        <p:spPr>
          <a:xfrm>
            <a:off x="415600" y="593367"/>
            <a:ext cx="11376800" cy="763600"/>
          </a:xfrm>
          <a:prstGeom prst="rect">
            <a:avLst/>
          </a:prstGeom>
          <a:noFill/>
          <a:ln>
            <a:noFill/>
          </a:ln>
        </p:spPr>
        <p:txBody>
          <a:bodyPr spcFirstLastPara="1" vert="horz" wrap="square" lIns="121900" tIns="121900" rIns="121900" bIns="121900" rtlCol="0" anchor="t" anchorCtr="0">
            <a:noAutofit/>
          </a:bodyPr>
          <a:lstStyle/>
          <a:p>
            <a:r>
              <a:rPr lang="en-US" sz="3200" b="1">
                <a:latin typeface="Calibri"/>
                <a:ea typeface="Calibri"/>
                <a:cs typeface="Calibri"/>
                <a:sym typeface="Calibri"/>
              </a:rPr>
              <a:t>Question: To iterate an existing sketch or to make a new one</a:t>
            </a:r>
            <a:endParaRPr sz="3200" b="1">
              <a:latin typeface="Calibri"/>
              <a:ea typeface="Calibri"/>
              <a:cs typeface="Calibri"/>
              <a:sym typeface="Calibri"/>
            </a:endParaRPr>
          </a:p>
          <a:p>
            <a:r>
              <a:rPr lang="en-US" sz="1600">
                <a:latin typeface="Calibri"/>
                <a:ea typeface="Calibri"/>
                <a:cs typeface="Calibri"/>
                <a:sym typeface="Calibri"/>
              </a:rPr>
              <a:t>Should we just iterate, edit, amend an original sketch or create a series of evolutions of new sketches instead?</a:t>
            </a:r>
            <a:endParaRPr sz="1600">
              <a:latin typeface="Calibri"/>
              <a:ea typeface="Calibri"/>
              <a:cs typeface="Calibri"/>
              <a:sym typeface="Calibri"/>
            </a:endParaRPr>
          </a:p>
        </p:txBody>
      </p:sp>
      <p:pic>
        <p:nvPicPr>
          <p:cNvPr id="240" name="Google Shape;240;p34"/>
          <p:cNvPicPr preferRelativeResize="0"/>
          <p:nvPr/>
        </p:nvPicPr>
        <p:blipFill>
          <a:blip r:embed="rId3">
            <a:alphaModFix/>
          </a:blip>
          <a:stretch>
            <a:fillRect/>
          </a:stretch>
        </p:blipFill>
        <p:spPr>
          <a:xfrm>
            <a:off x="2935246" y="2004800"/>
            <a:ext cx="3169252" cy="2044467"/>
          </a:xfrm>
          <a:prstGeom prst="rect">
            <a:avLst/>
          </a:prstGeom>
          <a:noFill/>
          <a:ln w="19050" cap="flat" cmpd="sng">
            <a:solidFill>
              <a:schemeClr val="dk2"/>
            </a:solidFill>
            <a:prstDash val="solid"/>
            <a:round/>
            <a:headEnd type="none" w="sm" len="sm"/>
            <a:tailEnd type="none" w="sm" len="sm"/>
          </a:ln>
        </p:spPr>
      </p:pic>
      <p:pic>
        <p:nvPicPr>
          <p:cNvPr id="241" name="Google Shape;241;p34"/>
          <p:cNvPicPr preferRelativeResize="0"/>
          <p:nvPr/>
        </p:nvPicPr>
        <p:blipFill>
          <a:blip r:embed="rId4">
            <a:alphaModFix/>
          </a:blip>
          <a:stretch>
            <a:fillRect/>
          </a:stretch>
        </p:blipFill>
        <p:spPr>
          <a:xfrm>
            <a:off x="6276670" y="2004801"/>
            <a:ext cx="3069453" cy="2047500"/>
          </a:xfrm>
          <a:prstGeom prst="rect">
            <a:avLst/>
          </a:prstGeom>
          <a:noFill/>
          <a:ln w="19050" cap="flat" cmpd="sng">
            <a:solidFill>
              <a:schemeClr val="dk2"/>
            </a:solidFill>
            <a:prstDash val="solid"/>
            <a:round/>
            <a:headEnd type="none" w="sm" len="sm"/>
            <a:tailEnd type="none" w="sm" len="sm"/>
          </a:ln>
        </p:spPr>
      </p:pic>
      <p:pic>
        <p:nvPicPr>
          <p:cNvPr id="242" name="Google Shape;242;p34"/>
          <p:cNvPicPr preferRelativeResize="0"/>
          <p:nvPr/>
        </p:nvPicPr>
        <p:blipFill>
          <a:blip r:embed="rId5">
            <a:alphaModFix/>
          </a:blip>
          <a:stretch>
            <a:fillRect/>
          </a:stretch>
        </p:blipFill>
        <p:spPr>
          <a:xfrm>
            <a:off x="2935234" y="4192702"/>
            <a:ext cx="3169265" cy="2112191"/>
          </a:xfrm>
          <a:prstGeom prst="rect">
            <a:avLst/>
          </a:prstGeom>
          <a:noFill/>
          <a:ln w="19050" cap="flat" cmpd="sng">
            <a:solidFill>
              <a:schemeClr val="dk2"/>
            </a:solidFill>
            <a:prstDash val="solid"/>
            <a:round/>
            <a:headEnd type="none" w="sm" len="sm"/>
            <a:tailEnd type="none" w="sm" len="sm"/>
          </a:ln>
        </p:spPr>
      </p:pic>
      <p:pic>
        <p:nvPicPr>
          <p:cNvPr id="243" name="Google Shape;243;p34"/>
          <p:cNvPicPr preferRelativeResize="0"/>
          <p:nvPr/>
        </p:nvPicPr>
        <p:blipFill>
          <a:blip r:embed="rId6">
            <a:alphaModFix/>
          </a:blip>
          <a:stretch>
            <a:fillRect/>
          </a:stretch>
        </p:blipFill>
        <p:spPr>
          <a:xfrm>
            <a:off x="6277601" y="4191167"/>
            <a:ext cx="3067601" cy="21122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415600" y="593367"/>
            <a:ext cx="11360800" cy="7635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Sketches</a:t>
            </a:r>
            <a:endParaRPr/>
          </a:p>
        </p:txBody>
      </p:sp>
      <p:sp>
        <p:nvSpPr>
          <p:cNvPr id="263" name="Google Shape;263;p37"/>
          <p:cNvSpPr txBox="1">
            <a:spLocks noGrp="1"/>
          </p:cNvSpPr>
          <p:nvPr>
            <p:ph type="body" idx="1"/>
          </p:nvPr>
        </p:nvSpPr>
        <p:spPr>
          <a:xfrm>
            <a:off x="415600" y="1536633"/>
            <a:ext cx="3539200" cy="4555200"/>
          </a:xfrm>
          <a:prstGeom prst="rect">
            <a:avLst/>
          </a:prstGeom>
          <a:noFill/>
          <a:ln>
            <a:noFill/>
          </a:ln>
        </p:spPr>
        <p:txBody>
          <a:bodyPr spcFirstLastPara="1" vert="horz" wrap="square" lIns="121900" tIns="121900" rIns="121900" bIns="121900" rtlCol="0" anchor="t" anchorCtr="0">
            <a:noAutofit/>
          </a:bodyPr>
          <a:lstStyle/>
          <a:p>
            <a:pPr marL="0" indent="0">
              <a:lnSpc>
                <a:spcPct val="100000"/>
              </a:lnSpc>
              <a:buNone/>
            </a:pPr>
            <a:endParaRPr sz="2533">
              <a:solidFill>
                <a:schemeClr val="dk1"/>
              </a:solidFill>
              <a:latin typeface="Calibri"/>
              <a:ea typeface="Calibri"/>
              <a:cs typeface="Calibri"/>
              <a:sym typeface="Calibri"/>
            </a:endParaRPr>
          </a:p>
          <a:p>
            <a:pPr marL="0" indent="0">
              <a:lnSpc>
                <a:spcPct val="100000"/>
              </a:lnSpc>
              <a:buNone/>
            </a:pPr>
            <a:r>
              <a:rPr lang="en-US" sz="2533">
                <a:solidFill>
                  <a:schemeClr val="dk1"/>
                </a:solidFill>
                <a:latin typeface="Calibri"/>
                <a:ea typeface="Calibri"/>
                <a:cs typeface="Calibri"/>
                <a:sym typeface="Calibri"/>
              </a:rPr>
              <a:t>… can be quite advanced, complex and sophisticated</a:t>
            </a:r>
            <a:endParaRPr sz="2533">
              <a:solidFill>
                <a:schemeClr val="dk1"/>
              </a:solidFill>
              <a:latin typeface="Calibri"/>
              <a:ea typeface="Calibri"/>
              <a:cs typeface="Calibri"/>
              <a:sym typeface="Calibri"/>
            </a:endParaRPr>
          </a:p>
          <a:p>
            <a:pPr marL="0" indent="0">
              <a:lnSpc>
                <a:spcPct val="100000"/>
              </a:lnSpc>
              <a:buNone/>
            </a:pPr>
            <a:endParaRPr sz="2533">
              <a:solidFill>
                <a:schemeClr val="dk1"/>
              </a:solidFill>
              <a:latin typeface="Calibri"/>
              <a:ea typeface="Calibri"/>
              <a:cs typeface="Calibri"/>
              <a:sym typeface="Calibri"/>
            </a:endParaRPr>
          </a:p>
          <a:p>
            <a:pPr marL="0" indent="0">
              <a:lnSpc>
                <a:spcPct val="100000"/>
              </a:lnSpc>
              <a:buNone/>
            </a:pPr>
            <a:r>
              <a:rPr lang="en-US" sz="2133" b="1">
                <a:solidFill>
                  <a:schemeClr val="dk1"/>
                </a:solidFill>
                <a:latin typeface="Calibri"/>
                <a:ea typeface="Calibri"/>
                <a:cs typeface="Calibri"/>
                <a:sym typeface="Calibri"/>
              </a:rPr>
              <a:t>Upper and left images:</a:t>
            </a:r>
            <a:endParaRPr sz="2133" b="1">
              <a:solidFill>
                <a:schemeClr val="dk1"/>
              </a:solidFill>
              <a:latin typeface="Calibri"/>
              <a:ea typeface="Calibri"/>
              <a:cs typeface="Calibri"/>
              <a:sym typeface="Calibri"/>
            </a:endParaRPr>
          </a:p>
          <a:p>
            <a:pPr marL="0" indent="0">
              <a:lnSpc>
                <a:spcPct val="100000"/>
              </a:lnSpc>
              <a:buNone/>
            </a:pPr>
            <a:r>
              <a:rPr lang="en-US" sz="2133" i="1">
                <a:solidFill>
                  <a:schemeClr val="dk1"/>
                </a:solidFill>
                <a:latin typeface="Calibri"/>
                <a:ea typeface="Calibri"/>
                <a:cs typeface="Calibri"/>
                <a:sym typeface="Calibri"/>
              </a:rPr>
              <a:t>Flying Machines</a:t>
            </a:r>
            <a:r>
              <a:rPr lang="en-US" sz="2133">
                <a:solidFill>
                  <a:schemeClr val="dk1"/>
                </a:solidFill>
                <a:latin typeface="Calibri"/>
                <a:ea typeface="Calibri"/>
                <a:cs typeface="Calibri"/>
                <a:sym typeface="Calibri"/>
              </a:rPr>
              <a:t> from Leonardo Da Vinci</a:t>
            </a:r>
            <a:endParaRPr sz="2133">
              <a:solidFill>
                <a:schemeClr val="dk1"/>
              </a:solidFill>
              <a:latin typeface="Calibri"/>
              <a:ea typeface="Calibri"/>
              <a:cs typeface="Calibri"/>
              <a:sym typeface="Calibri"/>
            </a:endParaRPr>
          </a:p>
          <a:p>
            <a:pPr marL="0" indent="0">
              <a:lnSpc>
                <a:spcPct val="100000"/>
              </a:lnSpc>
              <a:buNone/>
            </a:pPr>
            <a:endParaRPr sz="2133">
              <a:solidFill>
                <a:schemeClr val="dk1"/>
              </a:solidFill>
              <a:latin typeface="Calibri"/>
              <a:ea typeface="Calibri"/>
              <a:cs typeface="Calibri"/>
              <a:sym typeface="Calibri"/>
            </a:endParaRPr>
          </a:p>
          <a:p>
            <a:pPr marL="0" indent="0">
              <a:lnSpc>
                <a:spcPct val="100000"/>
              </a:lnSpc>
              <a:buNone/>
            </a:pPr>
            <a:r>
              <a:rPr lang="en-US" sz="2133" b="1">
                <a:solidFill>
                  <a:schemeClr val="dk1"/>
                </a:solidFill>
                <a:latin typeface="Calibri"/>
                <a:ea typeface="Calibri"/>
                <a:cs typeface="Calibri"/>
                <a:sym typeface="Calibri"/>
              </a:rPr>
              <a:t>Bottom right image:</a:t>
            </a:r>
            <a:endParaRPr sz="2133" b="1">
              <a:solidFill>
                <a:schemeClr val="dk1"/>
              </a:solidFill>
              <a:latin typeface="Calibri"/>
              <a:ea typeface="Calibri"/>
              <a:cs typeface="Calibri"/>
              <a:sym typeface="Calibri"/>
            </a:endParaRPr>
          </a:p>
          <a:p>
            <a:pPr marL="0" indent="0">
              <a:lnSpc>
                <a:spcPct val="100000"/>
              </a:lnSpc>
              <a:buNone/>
            </a:pPr>
            <a:r>
              <a:rPr lang="en-US" sz="2133" i="1">
                <a:solidFill>
                  <a:schemeClr val="dk1"/>
                </a:solidFill>
                <a:latin typeface="Calibri"/>
                <a:ea typeface="Calibri"/>
                <a:cs typeface="Calibri"/>
                <a:sym typeface="Calibri"/>
              </a:rPr>
              <a:t>Cockpit Concept</a:t>
            </a:r>
            <a:r>
              <a:rPr lang="en-US" sz="2133">
                <a:solidFill>
                  <a:schemeClr val="dk1"/>
                </a:solidFill>
                <a:latin typeface="Calibri"/>
                <a:ea typeface="Calibri"/>
                <a:cs typeface="Calibri"/>
                <a:sym typeface="Calibri"/>
              </a:rPr>
              <a:t> by Brooks Stevens Industrial Design</a:t>
            </a:r>
            <a:endParaRPr sz="2133">
              <a:solidFill>
                <a:schemeClr val="dk1"/>
              </a:solidFill>
              <a:latin typeface="Calibri"/>
              <a:ea typeface="Calibri"/>
              <a:cs typeface="Calibri"/>
              <a:sym typeface="Calibri"/>
            </a:endParaRPr>
          </a:p>
          <a:p>
            <a:pPr indent="-304792">
              <a:buNone/>
            </a:pPr>
            <a:endParaRPr sz="2133">
              <a:latin typeface="Calibri"/>
              <a:ea typeface="Calibri"/>
              <a:cs typeface="Calibri"/>
              <a:sym typeface="Calibri"/>
            </a:endParaRPr>
          </a:p>
        </p:txBody>
      </p:sp>
      <p:pic>
        <p:nvPicPr>
          <p:cNvPr id="264" name="Google Shape;264;p37"/>
          <p:cNvPicPr preferRelativeResize="0"/>
          <p:nvPr/>
        </p:nvPicPr>
        <p:blipFill>
          <a:blip r:embed="rId3">
            <a:alphaModFix/>
          </a:blip>
          <a:stretch>
            <a:fillRect/>
          </a:stretch>
        </p:blipFill>
        <p:spPr>
          <a:xfrm>
            <a:off x="4193600" y="0"/>
            <a:ext cx="3911568" cy="2761533"/>
          </a:xfrm>
          <a:prstGeom prst="rect">
            <a:avLst/>
          </a:prstGeom>
          <a:noFill/>
          <a:ln>
            <a:noFill/>
          </a:ln>
        </p:spPr>
      </p:pic>
      <p:pic>
        <p:nvPicPr>
          <p:cNvPr id="265" name="Google Shape;265;p37" descr="page175image5898464"/>
          <p:cNvPicPr preferRelativeResize="0"/>
          <p:nvPr/>
        </p:nvPicPr>
        <p:blipFill rotWithShape="1">
          <a:blip r:embed="rId4">
            <a:alphaModFix/>
          </a:blip>
          <a:srcRect t="5159"/>
          <a:stretch/>
        </p:blipFill>
        <p:spPr>
          <a:xfrm>
            <a:off x="7084700" y="2761533"/>
            <a:ext cx="5107301" cy="4096467"/>
          </a:xfrm>
          <a:prstGeom prst="rect">
            <a:avLst/>
          </a:prstGeom>
          <a:noFill/>
          <a:ln>
            <a:noFill/>
          </a:ln>
        </p:spPr>
      </p:pic>
      <p:pic>
        <p:nvPicPr>
          <p:cNvPr id="266" name="Google Shape;266;p37"/>
          <p:cNvPicPr preferRelativeResize="0"/>
          <p:nvPr/>
        </p:nvPicPr>
        <p:blipFill>
          <a:blip r:embed="rId5">
            <a:alphaModFix/>
          </a:blip>
          <a:stretch>
            <a:fillRect/>
          </a:stretch>
        </p:blipFill>
        <p:spPr>
          <a:xfrm>
            <a:off x="8163801" y="1"/>
            <a:ext cx="4028201" cy="2761532"/>
          </a:xfrm>
          <a:prstGeom prst="rect">
            <a:avLst/>
          </a:prstGeom>
          <a:noFill/>
          <a:ln>
            <a:noFill/>
          </a:ln>
        </p:spPr>
      </p:pic>
      <p:pic>
        <p:nvPicPr>
          <p:cNvPr id="267" name="Google Shape;267;p37"/>
          <p:cNvPicPr preferRelativeResize="0"/>
          <p:nvPr/>
        </p:nvPicPr>
        <p:blipFill rotWithShape="1">
          <a:blip r:embed="rId6">
            <a:alphaModFix/>
          </a:blip>
          <a:srcRect l="11599" r="7232"/>
          <a:stretch/>
        </p:blipFill>
        <p:spPr>
          <a:xfrm>
            <a:off x="4221934" y="2797160"/>
            <a:ext cx="2862767" cy="36856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7" name="Google Shape;67;p3"/>
          <p:cNvPicPr preferRelativeResize="0"/>
          <p:nvPr/>
        </p:nvPicPr>
        <p:blipFill rotWithShape="1">
          <a:blip r:embed="rId3">
            <a:alphaModFix/>
          </a:blip>
          <a:srcRect/>
          <a:stretch/>
        </p:blipFill>
        <p:spPr>
          <a:xfrm>
            <a:off x="1315087" y="1303715"/>
            <a:ext cx="8748901" cy="5001584"/>
          </a:xfrm>
          <a:prstGeom prst="rect">
            <a:avLst/>
          </a:prstGeom>
          <a:noFill/>
          <a:ln>
            <a:noFill/>
          </a:ln>
        </p:spPr>
      </p:pic>
      <p:pic>
        <p:nvPicPr>
          <p:cNvPr id="69" name="Google Shape;69;p3"/>
          <p:cNvPicPr preferRelativeResize="0"/>
          <p:nvPr/>
        </p:nvPicPr>
        <p:blipFill rotWithShape="1">
          <a:blip r:embed="rId4">
            <a:alphaModFix/>
          </a:blip>
          <a:srcRect/>
          <a:stretch/>
        </p:blipFill>
        <p:spPr>
          <a:xfrm>
            <a:off x="7986847" y="4339421"/>
            <a:ext cx="1981200" cy="876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p:nvPr/>
        </p:nvSpPr>
        <p:spPr>
          <a:xfrm>
            <a:off x="495550" y="1536846"/>
            <a:ext cx="8053364" cy="902757"/>
          </a:xfrm>
          <a:prstGeom prst="rect">
            <a:avLst/>
          </a:prstGeom>
          <a:noFill/>
          <a:ln>
            <a:noFill/>
          </a:ln>
        </p:spPr>
        <p:txBody>
          <a:bodyPr spcFirstLastPara="1" wrap="square" lIns="121900" tIns="121900" rIns="121900" bIns="121900" anchor="t" anchorCtr="0">
            <a:noAutofit/>
          </a:bodyPr>
          <a:lstStyle/>
          <a:p>
            <a:pPr>
              <a:buClr>
                <a:schemeClr val="dk1"/>
              </a:buClr>
              <a:buSzPts val="2400"/>
            </a:pPr>
            <a:r>
              <a:rPr lang="en-US" sz="2400">
                <a:solidFill>
                  <a:schemeClr val="dk1"/>
                </a:solidFill>
                <a:latin typeface="Arial"/>
                <a:ea typeface="Arial"/>
                <a:cs typeface="Arial"/>
                <a:sym typeface="Arial"/>
              </a:rPr>
              <a:t>… for interaction design have to deal with </a:t>
            </a:r>
            <a:r>
              <a:rPr lang="en-US" sz="2400" b="1">
                <a:solidFill>
                  <a:schemeClr val="dk1"/>
                </a:solidFill>
                <a:latin typeface="Arial"/>
                <a:ea typeface="Arial"/>
                <a:cs typeface="Arial"/>
                <a:sym typeface="Arial"/>
              </a:rPr>
              <a:t>time</a:t>
            </a:r>
            <a:endParaRPr sz="1867" b="1">
              <a:solidFill>
                <a:srgbClr val="000000"/>
              </a:solidFill>
              <a:latin typeface="Arial"/>
              <a:ea typeface="Arial"/>
              <a:cs typeface="Arial"/>
              <a:sym typeface="Arial"/>
            </a:endParaRPr>
          </a:p>
          <a:p>
            <a:pPr>
              <a:buClr>
                <a:schemeClr val="dk1"/>
              </a:buClr>
              <a:buSzPts val="2400"/>
            </a:pPr>
            <a:r>
              <a:rPr lang="en-US" sz="2400">
                <a:solidFill>
                  <a:schemeClr val="dk1"/>
                </a:solidFill>
                <a:latin typeface="Arial"/>
                <a:ea typeface="Arial"/>
                <a:cs typeface="Arial"/>
                <a:sym typeface="Arial"/>
              </a:rPr>
              <a:t> </a:t>
            </a:r>
            <a:endParaRPr sz="1867">
              <a:solidFill>
                <a:srgbClr val="000000"/>
              </a:solidFill>
              <a:latin typeface="Arial"/>
              <a:ea typeface="Arial"/>
              <a:cs typeface="Arial"/>
              <a:sym typeface="Arial"/>
            </a:endParaRPr>
          </a:p>
        </p:txBody>
      </p:sp>
      <p:sp>
        <p:nvSpPr>
          <p:cNvPr id="273" name="Google Shape;273;p38"/>
          <p:cNvSpPr txBox="1">
            <a:spLocks noGrp="1"/>
          </p:cNvSpPr>
          <p:nvPr>
            <p:ph type="title"/>
          </p:nvPr>
        </p:nvSpPr>
        <p:spPr>
          <a:xfrm>
            <a:off x="415600" y="593367"/>
            <a:ext cx="11360800" cy="7635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Sketches</a:t>
            </a:r>
            <a:endParaRPr/>
          </a:p>
        </p:txBody>
      </p:sp>
      <p:pic>
        <p:nvPicPr>
          <p:cNvPr id="274" name="Google Shape;274;p38" descr="page285image3916448"/>
          <p:cNvPicPr preferRelativeResize="0"/>
          <p:nvPr/>
        </p:nvPicPr>
        <p:blipFill rotWithShape="1">
          <a:blip r:embed="rId3">
            <a:alphaModFix/>
          </a:blip>
          <a:srcRect/>
          <a:stretch/>
        </p:blipFill>
        <p:spPr>
          <a:xfrm>
            <a:off x="415601" y="2200634"/>
            <a:ext cx="2759745" cy="4328532"/>
          </a:xfrm>
          <a:prstGeom prst="rect">
            <a:avLst/>
          </a:prstGeom>
          <a:noFill/>
          <a:ln>
            <a:noFill/>
          </a:ln>
        </p:spPr>
      </p:pic>
      <p:pic>
        <p:nvPicPr>
          <p:cNvPr id="275" name="Google Shape;275;p38" descr="page285image5898912"/>
          <p:cNvPicPr preferRelativeResize="0"/>
          <p:nvPr/>
        </p:nvPicPr>
        <p:blipFill rotWithShape="1">
          <a:blip r:embed="rId4">
            <a:alphaModFix/>
          </a:blip>
          <a:srcRect/>
          <a:stretch/>
        </p:blipFill>
        <p:spPr>
          <a:xfrm>
            <a:off x="3089260" y="2138599"/>
            <a:ext cx="2759745" cy="4452599"/>
          </a:xfrm>
          <a:prstGeom prst="rect">
            <a:avLst/>
          </a:prstGeom>
          <a:noFill/>
          <a:ln>
            <a:noFill/>
          </a:ln>
        </p:spPr>
      </p:pic>
      <p:pic>
        <p:nvPicPr>
          <p:cNvPr id="276" name="Google Shape;276;p38" descr="page286image3837824"/>
          <p:cNvPicPr preferRelativeResize="0"/>
          <p:nvPr/>
        </p:nvPicPr>
        <p:blipFill rotWithShape="1">
          <a:blip r:embed="rId5">
            <a:alphaModFix/>
          </a:blip>
          <a:srcRect/>
          <a:stretch/>
        </p:blipFill>
        <p:spPr>
          <a:xfrm>
            <a:off x="5796091" y="2124815"/>
            <a:ext cx="2809695" cy="4466387"/>
          </a:xfrm>
          <a:prstGeom prst="rect">
            <a:avLst/>
          </a:prstGeom>
          <a:noFill/>
          <a:ln>
            <a:noFill/>
          </a:ln>
        </p:spPr>
      </p:pic>
      <p:pic>
        <p:nvPicPr>
          <p:cNvPr id="277" name="Google Shape;277;p38" descr="page286image5935648"/>
          <p:cNvPicPr preferRelativeResize="0"/>
          <p:nvPr/>
        </p:nvPicPr>
        <p:blipFill rotWithShape="1">
          <a:blip r:embed="rId6">
            <a:alphaModFix/>
          </a:blip>
          <a:srcRect/>
          <a:stretch/>
        </p:blipFill>
        <p:spPr>
          <a:xfrm>
            <a:off x="8605789" y="2076567"/>
            <a:ext cx="2759745" cy="4452599"/>
          </a:xfrm>
          <a:prstGeom prst="rect">
            <a:avLst/>
          </a:prstGeom>
          <a:noFill/>
          <a:ln>
            <a:noFill/>
          </a:ln>
        </p:spPr>
      </p:pic>
      <p:sp>
        <p:nvSpPr>
          <p:cNvPr id="278" name="Google Shape;278;p38"/>
          <p:cNvSpPr txBox="1"/>
          <p:nvPr/>
        </p:nvSpPr>
        <p:spPr>
          <a:xfrm>
            <a:off x="6177200" y="6591200"/>
            <a:ext cx="6014800" cy="266622"/>
          </a:xfrm>
          <a:prstGeom prst="rect">
            <a:avLst/>
          </a:prstGeom>
          <a:noFill/>
          <a:ln>
            <a:noFill/>
          </a:ln>
        </p:spPr>
        <p:txBody>
          <a:bodyPr spcFirstLastPara="1" wrap="square" lIns="121900" tIns="60933" rIns="121900" bIns="60933" anchor="t" anchorCtr="0">
            <a:spAutoFit/>
          </a:bodyPr>
          <a:lstStyle/>
          <a:p>
            <a:pPr algn="r">
              <a:buClr>
                <a:srgbClr val="000000"/>
              </a:buClr>
              <a:buSzPts val="1200"/>
            </a:pPr>
            <a:r>
              <a:rPr lang="en-US" sz="933" b="1">
                <a:solidFill>
                  <a:srgbClr val="7F7F7F"/>
                </a:solidFill>
                <a:latin typeface="Calibri"/>
                <a:ea typeface="Calibri"/>
                <a:cs typeface="Calibri"/>
                <a:sym typeface="Calibri"/>
              </a:rPr>
              <a:t>Buxton, B. (2007). </a:t>
            </a:r>
            <a:r>
              <a:rPr lang="en-US" sz="933" b="1" i="1">
                <a:solidFill>
                  <a:srgbClr val="7F7F7F"/>
                </a:solidFill>
                <a:latin typeface="Calibri"/>
                <a:ea typeface="Calibri"/>
                <a:cs typeface="Calibri"/>
                <a:sym typeface="Calibri"/>
              </a:rPr>
              <a:t>Sketching user experiences: getting the design right and the right design</a:t>
            </a:r>
            <a:r>
              <a:rPr lang="en-US" sz="933" b="1">
                <a:solidFill>
                  <a:srgbClr val="7F7F7F"/>
                </a:solidFill>
                <a:latin typeface="Calibri"/>
                <a:ea typeface="Calibri"/>
                <a:cs typeface="Calibri"/>
                <a:sym typeface="Calibri"/>
              </a:rPr>
              <a:t>. Morgan Kaufmann.</a:t>
            </a:r>
            <a:endParaRPr sz="1200" b="1">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9"/>
          <p:cNvSpPr txBox="1"/>
          <p:nvPr/>
        </p:nvSpPr>
        <p:spPr>
          <a:xfrm>
            <a:off x="495549" y="1536846"/>
            <a:ext cx="9766051" cy="902757"/>
          </a:xfrm>
          <a:prstGeom prst="rect">
            <a:avLst/>
          </a:prstGeom>
          <a:noFill/>
          <a:ln>
            <a:noFill/>
          </a:ln>
        </p:spPr>
        <p:txBody>
          <a:bodyPr spcFirstLastPara="1" wrap="square" lIns="121900" tIns="121900" rIns="121900" bIns="121900" anchor="t" anchorCtr="0">
            <a:noAutofit/>
          </a:bodyPr>
          <a:lstStyle/>
          <a:p>
            <a:pPr>
              <a:buClr>
                <a:schemeClr val="dk1"/>
              </a:buClr>
              <a:buSzPts val="2400"/>
            </a:pPr>
            <a:r>
              <a:rPr lang="en-US" sz="2400">
                <a:solidFill>
                  <a:schemeClr val="dk1"/>
                </a:solidFill>
                <a:latin typeface="Arial"/>
                <a:ea typeface="Arial"/>
                <a:cs typeface="Arial"/>
                <a:sym typeface="Arial"/>
              </a:rPr>
              <a:t>… for interaction design have to deal with </a:t>
            </a:r>
            <a:r>
              <a:rPr lang="en-US" sz="2400" b="1">
                <a:solidFill>
                  <a:schemeClr val="dk1"/>
                </a:solidFill>
                <a:latin typeface="Arial"/>
                <a:ea typeface="Arial"/>
                <a:cs typeface="Arial"/>
                <a:sym typeface="Arial"/>
              </a:rPr>
              <a:t>emotion / feeling</a:t>
            </a:r>
            <a:endParaRPr sz="1867" b="1">
              <a:solidFill>
                <a:srgbClr val="000000"/>
              </a:solidFill>
              <a:latin typeface="Arial"/>
              <a:ea typeface="Arial"/>
              <a:cs typeface="Arial"/>
              <a:sym typeface="Arial"/>
            </a:endParaRPr>
          </a:p>
          <a:p>
            <a:pPr>
              <a:buClr>
                <a:schemeClr val="dk1"/>
              </a:buClr>
              <a:buSzPts val="2400"/>
            </a:pPr>
            <a:r>
              <a:rPr lang="en-US" sz="2400">
                <a:solidFill>
                  <a:schemeClr val="dk1"/>
                </a:solidFill>
                <a:latin typeface="Arial"/>
                <a:ea typeface="Arial"/>
                <a:cs typeface="Arial"/>
                <a:sym typeface="Arial"/>
              </a:rPr>
              <a:t> </a:t>
            </a:r>
            <a:endParaRPr sz="1867">
              <a:solidFill>
                <a:srgbClr val="000000"/>
              </a:solidFill>
              <a:latin typeface="Arial"/>
              <a:ea typeface="Arial"/>
              <a:cs typeface="Arial"/>
              <a:sym typeface="Arial"/>
            </a:endParaRPr>
          </a:p>
        </p:txBody>
      </p:sp>
      <p:sp>
        <p:nvSpPr>
          <p:cNvPr id="284" name="Google Shape;284;p39"/>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Sketches</a:t>
            </a:r>
            <a:endParaRPr/>
          </a:p>
        </p:txBody>
      </p:sp>
      <p:sp>
        <p:nvSpPr>
          <p:cNvPr id="285" name="Google Shape;285;p39"/>
          <p:cNvSpPr txBox="1"/>
          <p:nvPr/>
        </p:nvSpPr>
        <p:spPr>
          <a:xfrm>
            <a:off x="5713593" y="6591200"/>
            <a:ext cx="6478400" cy="266622"/>
          </a:xfrm>
          <a:prstGeom prst="rect">
            <a:avLst/>
          </a:prstGeom>
          <a:noFill/>
          <a:ln>
            <a:noFill/>
          </a:ln>
        </p:spPr>
        <p:txBody>
          <a:bodyPr spcFirstLastPara="1" wrap="square" lIns="121900" tIns="60933" rIns="121900" bIns="60933" anchor="t" anchorCtr="0">
            <a:spAutoFit/>
          </a:bodyPr>
          <a:lstStyle/>
          <a:p>
            <a:pPr marL="211661">
              <a:buClr>
                <a:srgbClr val="000000"/>
              </a:buClr>
              <a:buSzPts val="1200"/>
            </a:pPr>
            <a:r>
              <a:rPr lang="en-US" sz="933" b="1" i="1">
                <a:solidFill>
                  <a:srgbClr val="7F7F7F"/>
                </a:solidFill>
                <a:latin typeface="Calibri"/>
                <a:ea typeface="Calibri"/>
                <a:cs typeface="Calibri"/>
                <a:sym typeface="Calibri"/>
              </a:rPr>
              <a:t>Spalton, C. (2017). 7 reasons for sketching in UX design. https://www.invisionapp.com/inside-design/ux-design-sketching/</a:t>
            </a:r>
            <a:endParaRPr sz="933" b="1" i="1">
              <a:solidFill>
                <a:srgbClr val="7F7F7F"/>
              </a:solidFill>
              <a:latin typeface="Calibri"/>
              <a:ea typeface="Calibri"/>
              <a:cs typeface="Calibri"/>
              <a:sym typeface="Calibri"/>
            </a:endParaRPr>
          </a:p>
        </p:txBody>
      </p:sp>
      <p:pic>
        <p:nvPicPr>
          <p:cNvPr id="286" name="Google Shape;286;p39"/>
          <p:cNvPicPr preferRelativeResize="0"/>
          <p:nvPr/>
        </p:nvPicPr>
        <p:blipFill rotWithShape="1">
          <a:blip r:embed="rId3">
            <a:alphaModFix/>
          </a:blip>
          <a:srcRect l="7936" t="11595" r="2984" b="54045"/>
          <a:stretch/>
        </p:blipFill>
        <p:spPr>
          <a:xfrm>
            <a:off x="495534" y="2180434"/>
            <a:ext cx="8271669" cy="2255068"/>
          </a:xfrm>
          <a:prstGeom prst="rect">
            <a:avLst/>
          </a:prstGeom>
          <a:noFill/>
          <a:ln>
            <a:noFill/>
          </a:ln>
        </p:spPr>
      </p:pic>
      <p:pic>
        <p:nvPicPr>
          <p:cNvPr id="287" name="Google Shape;287;p39"/>
          <p:cNvPicPr preferRelativeResize="0"/>
          <p:nvPr/>
        </p:nvPicPr>
        <p:blipFill rotWithShape="1">
          <a:blip r:embed="rId3">
            <a:alphaModFix/>
          </a:blip>
          <a:srcRect l="4193" t="51930" r="5235" b="9767"/>
          <a:stretch/>
        </p:blipFill>
        <p:spPr>
          <a:xfrm>
            <a:off x="3931200" y="4188101"/>
            <a:ext cx="7757200" cy="2318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0"/>
          <p:cNvSpPr txBox="1"/>
          <p:nvPr/>
        </p:nvSpPr>
        <p:spPr>
          <a:xfrm>
            <a:off x="495549" y="1536845"/>
            <a:ext cx="9766000" cy="902800"/>
          </a:xfrm>
          <a:prstGeom prst="rect">
            <a:avLst/>
          </a:prstGeom>
          <a:noFill/>
          <a:ln>
            <a:noFill/>
          </a:ln>
        </p:spPr>
        <p:txBody>
          <a:bodyPr spcFirstLastPara="1" wrap="square" lIns="121900" tIns="121900" rIns="121900" bIns="121900" anchor="t" anchorCtr="0">
            <a:noAutofit/>
          </a:bodyPr>
          <a:lstStyle/>
          <a:p>
            <a:pPr>
              <a:buClr>
                <a:schemeClr val="dk1"/>
              </a:buClr>
              <a:buSzPts val="2400"/>
            </a:pPr>
            <a:r>
              <a:rPr lang="en-US" sz="2400">
                <a:solidFill>
                  <a:schemeClr val="dk1"/>
                </a:solidFill>
                <a:latin typeface="Arial"/>
                <a:ea typeface="Arial"/>
                <a:cs typeface="Arial"/>
                <a:sym typeface="Arial"/>
              </a:rPr>
              <a:t>… can be sloppy! It’s all about </a:t>
            </a:r>
            <a:r>
              <a:rPr lang="en-US" sz="2400" b="1">
                <a:solidFill>
                  <a:schemeClr val="dk1"/>
                </a:solidFill>
              </a:rPr>
              <a:t>communicating your ideas</a:t>
            </a:r>
            <a:endParaRPr sz="1867">
              <a:solidFill>
                <a:srgbClr val="000000"/>
              </a:solidFill>
              <a:latin typeface="Arial"/>
              <a:ea typeface="Arial"/>
              <a:cs typeface="Arial"/>
              <a:sym typeface="Arial"/>
            </a:endParaRPr>
          </a:p>
          <a:p>
            <a:pPr>
              <a:buClr>
                <a:schemeClr val="dk1"/>
              </a:buClr>
              <a:buSzPts val="2400"/>
            </a:pPr>
            <a:r>
              <a:rPr lang="en-US" sz="2400">
                <a:solidFill>
                  <a:schemeClr val="dk1"/>
                </a:solidFill>
                <a:latin typeface="Arial"/>
                <a:ea typeface="Arial"/>
                <a:cs typeface="Arial"/>
                <a:sym typeface="Arial"/>
              </a:rPr>
              <a:t> </a:t>
            </a:r>
            <a:endParaRPr sz="1867">
              <a:solidFill>
                <a:srgbClr val="000000"/>
              </a:solidFill>
              <a:latin typeface="Arial"/>
              <a:ea typeface="Arial"/>
              <a:cs typeface="Arial"/>
              <a:sym typeface="Arial"/>
            </a:endParaRPr>
          </a:p>
        </p:txBody>
      </p:sp>
      <p:pic>
        <p:nvPicPr>
          <p:cNvPr id="293" name="Google Shape;293;p40"/>
          <p:cNvPicPr preferRelativeResize="0"/>
          <p:nvPr/>
        </p:nvPicPr>
        <p:blipFill rotWithShape="1">
          <a:blip r:embed="rId3">
            <a:alphaModFix/>
          </a:blip>
          <a:srcRect/>
          <a:stretch/>
        </p:blipFill>
        <p:spPr>
          <a:xfrm>
            <a:off x="214134" y="2111501"/>
            <a:ext cx="4267935" cy="2339500"/>
          </a:xfrm>
          <a:prstGeom prst="rect">
            <a:avLst/>
          </a:prstGeom>
          <a:noFill/>
          <a:ln w="19050" cap="flat" cmpd="sng">
            <a:solidFill>
              <a:srgbClr val="000000"/>
            </a:solidFill>
            <a:prstDash val="solid"/>
            <a:round/>
            <a:headEnd type="none" w="sm" len="sm"/>
            <a:tailEnd type="none" w="sm" len="sm"/>
          </a:ln>
        </p:spPr>
      </p:pic>
      <p:pic>
        <p:nvPicPr>
          <p:cNvPr id="294" name="Google Shape;294;p40"/>
          <p:cNvPicPr preferRelativeResize="0"/>
          <p:nvPr/>
        </p:nvPicPr>
        <p:blipFill rotWithShape="1">
          <a:blip r:embed="rId4">
            <a:alphaModFix/>
          </a:blip>
          <a:srcRect r="36419" b="21185"/>
          <a:stretch/>
        </p:blipFill>
        <p:spPr>
          <a:xfrm>
            <a:off x="4597501" y="2111501"/>
            <a:ext cx="3466001" cy="2339500"/>
          </a:xfrm>
          <a:prstGeom prst="rect">
            <a:avLst/>
          </a:prstGeom>
          <a:noFill/>
          <a:ln w="19050" cap="flat" cmpd="sng">
            <a:solidFill>
              <a:srgbClr val="000000"/>
            </a:solidFill>
            <a:prstDash val="solid"/>
            <a:round/>
            <a:headEnd type="none" w="sm" len="sm"/>
            <a:tailEnd type="none" w="sm" len="sm"/>
          </a:ln>
        </p:spPr>
      </p:pic>
      <p:pic>
        <p:nvPicPr>
          <p:cNvPr id="295" name="Google Shape;295;p40"/>
          <p:cNvPicPr preferRelativeResize="0"/>
          <p:nvPr/>
        </p:nvPicPr>
        <p:blipFill rotWithShape="1">
          <a:blip r:embed="rId5">
            <a:alphaModFix/>
          </a:blip>
          <a:srcRect/>
          <a:stretch/>
        </p:blipFill>
        <p:spPr>
          <a:xfrm>
            <a:off x="214134" y="4598106"/>
            <a:ext cx="4267935" cy="2061823"/>
          </a:xfrm>
          <a:prstGeom prst="rect">
            <a:avLst/>
          </a:prstGeom>
          <a:noFill/>
          <a:ln w="19050" cap="flat" cmpd="sng">
            <a:solidFill>
              <a:srgbClr val="000000"/>
            </a:solidFill>
            <a:prstDash val="solid"/>
            <a:round/>
            <a:headEnd type="none" w="sm" len="sm"/>
            <a:tailEnd type="none" w="sm" len="sm"/>
          </a:ln>
        </p:spPr>
      </p:pic>
      <p:pic>
        <p:nvPicPr>
          <p:cNvPr id="296" name="Google Shape;296;p40"/>
          <p:cNvPicPr preferRelativeResize="0"/>
          <p:nvPr/>
        </p:nvPicPr>
        <p:blipFill rotWithShape="1">
          <a:blip r:embed="rId6">
            <a:alphaModFix/>
          </a:blip>
          <a:srcRect/>
          <a:stretch/>
        </p:blipFill>
        <p:spPr>
          <a:xfrm>
            <a:off x="8178934" y="2095085"/>
            <a:ext cx="3466001" cy="2372319"/>
          </a:xfrm>
          <a:prstGeom prst="rect">
            <a:avLst/>
          </a:prstGeom>
          <a:noFill/>
          <a:ln w="19050" cap="flat" cmpd="sng">
            <a:solidFill>
              <a:srgbClr val="000000"/>
            </a:solidFill>
            <a:prstDash val="solid"/>
            <a:round/>
            <a:headEnd type="none" w="sm" len="sm"/>
            <a:tailEnd type="none" w="sm" len="sm"/>
          </a:ln>
        </p:spPr>
      </p:pic>
      <p:pic>
        <p:nvPicPr>
          <p:cNvPr id="297" name="Google Shape;297;p40"/>
          <p:cNvPicPr preferRelativeResize="0"/>
          <p:nvPr/>
        </p:nvPicPr>
        <p:blipFill rotWithShape="1">
          <a:blip r:embed="rId7">
            <a:alphaModFix/>
          </a:blip>
          <a:srcRect/>
          <a:stretch/>
        </p:blipFill>
        <p:spPr>
          <a:xfrm>
            <a:off x="4597500" y="4598100"/>
            <a:ext cx="3466013" cy="2061835"/>
          </a:xfrm>
          <a:prstGeom prst="rect">
            <a:avLst/>
          </a:prstGeom>
          <a:noFill/>
          <a:ln w="19050" cap="flat" cmpd="sng">
            <a:solidFill>
              <a:srgbClr val="000000"/>
            </a:solidFill>
            <a:prstDash val="solid"/>
            <a:round/>
            <a:headEnd type="none" w="sm" len="sm"/>
            <a:tailEnd type="none" w="sm" len="sm"/>
          </a:ln>
        </p:spPr>
      </p:pic>
      <p:pic>
        <p:nvPicPr>
          <p:cNvPr id="298" name="Google Shape;298;p40"/>
          <p:cNvPicPr preferRelativeResize="0"/>
          <p:nvPr/>
        </p:nvPicPr>
        <p:blipFill rotWithShape="1">
          <a:blip r:embed="rId8">
            <a:alphaModFix/>
          </a:blip>
          <a:srcRect/>
          <a:stretch/>
        </p:blipFill>
        <p:spPr>
          <a:xfrm>
            <a:off x="8178947" y="4605367"/>
            <a:ext cx="1881184" cy="2047301"/>
          </a:xfrm>
          <a:prstGeom prst="rect">
            <a:avLst/>
          </a:prstGeom>
          <a:noFill/>
          <a:ln w="19050" cap="flat" cmpd="sng">
            <a:solidFill>
              <a:srgbClr val="000000"/>
            </a:solidFill>
            <a:prstDash val="solid"/>
            <a:round/>
            <a:headEnd type="none" w="sm" len="sm"/>
            <a:tailEnd type="none" w="sm" len="sm"/>
          </a:ln>
        </p:spPr>
      </p:pic>
      <p:pic>
        <p:nvPicPr>
          <p:cNvPr id="299" name="Google Shape;299;p40"/>
          <p:cNvPicPr preferRelativeResize="0"/>
          <p:nvPr/>
        </p:nvPicPr>
        <p:blipFill rotWithShape="1">
          <a:blip r:embed="rId9">
            <a:alphaModFix/>
          </a:blip>
          <a:srcRect r="47476"/>
          <a:stretch/>
        </p:blipFill>
        <p:spPr>
          <a:xfrm>
            <a:off x="10175567" y="4558801"/>
            <a:ext cx="1469367" cy="2093857"/>
          </a:xfrm>
          <a:prstGeom prst="rect">
            <a:avLst/>
          </a:prstGeom>
          <a:noFill/>
          <a:ln w="19050" cap="flat" cmpd="sng">
            <a:solidFill>
              <a:srgbClr val="000000"/>
            </a:solidFill>
            <a:prstDash val="solid"/>
            <a:round/>
            <a:headEnd type="none" w="sm" len="sm"/>
            <a:tailEnd type="none" w="sm" len="sm"/>
          </a:ln>
        </p:spPr>
      </p:pic>
      <p:sp>
        <p:nvSpPr>
          <p:cNvPr id="300" name="Google Shape;300;p40"/>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Sketches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txBox="1"/>
          <p:nvPr/>
        </p:nvSpPr>
        <p:spPr>
          <a:xfrm>
            <a:off x="495549" y="1536845"/>
            <a:ext cx="9766000" cy="902800"/>
          </a:xfrm>
          <a:prstGeom prst="rect">
            <a:avLst/>
          </a:prstGeom>
          <a:noFill/>
          <a:ln>
            <a:noFill/>
          </a:ln>
        </p:spPr>
        <p:txBody>
          <a:bodyPr spcFirstLastPara="1" wrap="square" lIns="121900" tIns="121900" rIns="121900" bIns="121900" anchor="t" anchorCtr="0">
            <a:noAutofit/>
          </a:bodyPr>
          <a:lstStyle/>
          <a:p>
            <a:pPr>
              <a:buClr>
                <a:schemeClr val="dk1"/>
              </a:buClr>
              <a:buSzPts val="2400"/>
            </a:pPr>
            <a:r>
              <a:rPr lang="en-US" sz="2400">
                <a:solidFill>
                  <a:schemeClr val="dk1"/>
                </a:solidFill>
                <a:latin typeface="Arial"/>
                <a:ea typeface="Arial"/>
                <a:cs typeface="Arial"/>
                <a:sym typeface="Arial"/>
              </a:rPr>
              <a:t>… for interaction design have to deal with </a:t>
            </a:r>
            <a:r>
              <a:rPr lang="en-US" sz="2400" b="1">
                <a:solidFill>
                  <a:schemeClr val="dk1"/>
                </a:solidFill>
                <a:latin typeface="Arial"/>
                <a:ea typeface="Arial"/>
                <a:cs typeface="Arial"/>
                <a:sym typeface="Arial"/>
              </a:rPr>
              <a:t>human element / use case</a:t>
            </a:r>
            <a:endParaRPr sz="1867" b="1">
              <a:solidFill>
                <a:srgbClr val="000000"/>
              </a:solidFill>
              <a:latin typeface="Arial"/>
              <a:ea typeface="Arial"/>
              <a:cs typeface="Arial"/>
              <a:sym typeface="Arial"/>
            </a:endParaRPr>
          </a:p>
          <a:p>
            <a:pPr>
              <a:buClr>
                <a:schemeClr val="dk1"/>
              </a:buClr>
              <a:buSzPts val="2400"/>
            </a:pPr>
            <a:r>
              <a:rPr lang="en-US" sz="2400">
                <a:solidFill>
                  <a:schemeClr val="dk1"/>
                </a:solidFill>
                <a:latin typeface="Arial"/>
                <a:ea typeface="Arial"/>
                <a:cs typeface="Arial"/>
                <a:sym typeface="Arial"/>
              </a:rPr>
              <a:t> </a:t>
            </a:r>
            <a:endParaRPr sz="1867">
              <a:solidFill>
                <a:srgbClr val="000000"/>
              </a:solidFill>
              <a:latin typeface="Arial"/>
              <a:ea typeface="Arial"/>
              <a:cs typeface="Arial"/>
              <a:sym typeface="Arial"/>
            </a:endParaRPr>
          </a:p>
        </p:txBody>
      </p:sp>
      <p:pic>
        <p:nvPicPr>
          <p:cNvPr id="306" name="Google Shape;306;p41" descr="UX sketching"/>
          <p:cNvPicPr preferRelativeResize="0"/>
          <p:nvPr/>
        </p:nvPicPr>
        <p:blipFill rotWithShape="1">
          <a:blip r:embed="rId3">
            <a:alphaModFix/>
          </a:blip>
          <a:srcRect t="48719"/>
          <a:stretch/>
        </p:blipFill>
        <p:spPr>
          <a:xfrm>
            <a:off x="1283238" y="2438400"/>
            <a:ext cx="9139767" cy="3516843"/>
          </a:xfrm>
          <a:prstGeom prst="rect">
            <a:avLst/>
          </a:prstGeom>
          <a:noFill/>
          <a:ln>
            <a:noFill/>
          </a:ln>
        </p:spPr>
      </p:pic>
      <p:sp>
        <p:nvSpPr>
          <p:cNvPr id="307" name="Google Shape;307;p41"/>
          <p:cNvSpPr txBox="1"/>
          <p:nvPr/>
        </p:nvSpPr>
        <p:spPr>
          <a:xfrm>
            <a:off x="5713593" y="6591200"/>
            <a:ext cx="6478400" cy="266622"/>
          </a:xfrm>
          <a:prstGeom prst="rect">
            <a:avLst/>
          </a:prstGeom>
          <a:noFill/>
          <a:ln>
            <a:noFill/>
          </a:ln>
        </p:spPr>
        <p:txBody>
          <a:bodyPr spcFirstLastPara="1" wrap="square" lIns="121900" tIns="60933" rIns="121900" bIns="60933" anchor="t" anchorCtr="0">
            <a:spAutoFit/>
          </a:bodyPr>
          <a:lstStyle/>
          <a:p>
            <a:pPr marL="211661">
              <a:buClr>
                <a:srgbClr val="000000"/>
              </a:buClr>
              <a:buSzPts val="1200"/>
            </a:pPr>
            <a:r>
              <a:rPr lang="en-US" sz="933" b="1" i="1">
                <a:solidFill>
                  <a:srgbClr val="7F7F7F"/>
                </a:solidFill>
                <a:latin typeface="Calibri"/>
                <a:ea typeface="Calibri"/>
                <a:cs typeface="Calibri"/>
                <a:sym typeface="Calibri"/>
              </a:rPr>
              <a:t>Spalton, C. (2017). 7 reasons for sketching in UX design. https://www.invisionapp.com/inside-design/ux-design-sketching/</a:t>
            </a:r>
            <a:endParaRPr sz="933" b="1" i="1">
              <a:solidFill>
                <a:srgbClr val="7F7F7F"/>
              </a:solidFill>
              <a:latin typeface="Calibri"/>
              <a:ea typeface="Calibri"/>
              <a:cs typeface="Calibri"/>
              <a:sym typeface="Calibri"/>
            </a:endParaRPr>
          </a:p>
        </p:txBody>
      </p:sp>
      <p:sp>
        <p:nvSpPr>
          <p:cNvPr id="308" name="Google Shape;308;p41"/>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Sketches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txBox="1"/>
          <p:nvPr/>
        </p:nvSpPr>
        <p:spPr>
          <a:xfrm>
            <a:off x="415600" y="1200599"/>
            <a:ext cx="9766000" cy="902800"/>
          </a:xfrm>
          <a:prstGeom prst="rect">
            <a:avLst/>
          </a:prstGeom>
          <a:noFill/>
          <a:ln>
            <a:noFill/>
          </a:ln>
        </p:spPr>
        <p:txBody>
          <a:bodyPr spcFirstLastPara="1" wrap="square" lIns="121900" tIns="121900" rIns="121900" bIns="121900" anchor="t" anchorCtr="0">
            <a:noAutofit/>
          </a:bodyPr>
          <a:lstStyle/>
          <a:p>
            <a:pPr>
              <a:buClr>
                <a:schemeClr val="dk1"/>
              </a:buClr>
              <a:buSzPts val="2400"/>
            </a:pPr>
            <a:r>
              <a:rPr lang="en-US" sz="2400" dirty="0">
                <a:solidFill>
                  <a:schemeClr val="dk1"/>
                </a:solidFill>
                <a:latin typeface="Arial"/>
                <a:ea typeface="Arial"/>
                <a:cs typeface="Arial"/>
                <a:sym typeface="Arial"/>
              </a:rPr>
              <a:t>… for interaction design have to deal with </a:t>
            </a:r>
            <a:r>
              <a:rPr lang="en-US" sz="2400" b="1" dirty="0">
                <a:solidFill>
                  <a:schemeClr val="dk1"/>
                </a:solidFill>
                <a:latin typeface="Arial"/>
                <a:ea typeface="Arial"/>
                <a:cs typeface="Arial"/>
                <a:sym typeface="Arial"/>
              </a:rPr>
              <a:t>human element / use case</a:t>
            </a:r>
            <a:endParaRPr sz="1867" b="1" dirty="0">
              <a:solidFill>
                <a:srgbClr val="000000"/>
              </a:solidFill>
              <a:latin typeface="Arial"/>
              <a:ea typeface="Arial"/>
              <a:cs typeface="Arial"/>
              <a:sym typeface="Arial"/>
            </a:endParaRPr>
          </a:p>
          <a:p>
            <a:pPr>
              <a:buClr>
                <a:schemeClr val="dk1"/>
              </a:buClr>
              <a:buSzPts val="2400"/>
            </a:pPr>
            <a:r>
              <a:rPr lang="en-US" sz="2400" dirty="0">
                <a:solidFill>
                  <a:schemeClr val="dk1"/>
                </a:solidFill>
                <a:latin typeface="Arial"/>
                <a:ea typeface="Arial"/>
                <a:cs typeface="Arial"/>
                <a:sym typeface="Arial"/>
              </a:rPr>
              <a:t> </a:t>
            </a:r>
            <a:endParaRPr sz="1867" dirty="0">
              <a:solidFill>
                <a:srgbClr val="000000"/>
              </a:solidFill>
              <a:latin typeface="Arial"/>
              <a:ea typeface="Arial"/>
              <a:cs typeface="Arial"/>
              <a:sym typeface="Arial"/>
            </a:endParaRPr>
          </a:p>
        </p:txBody>
      </p:sp>
      <p:sp>
        <p:nvSpPr>
          <p:cNvPr id="307" name="Google Shape;307;p41"/>
          <p:cNvSpPr txBox="1"/>
          <p:nvPr/>
        </p:nvSpPr>
        <p:spPr>
          <a:xfrm>
            <a:off x="5713593" y="6591200"/>
            <a:ext cx="6478400" cy="266622"/>
          </a:xfrm>
          <a:prstGeom prst="rect">
            <a:avLst/>
          </a:prstGeom>
          <a:noFill/>
          <a:ln>
            <a:noFill/>
          </a:ln>
        </p:spPr>
        <p:txBody>
          <a:bodyPr spcFirstLastPara="1" wrap="square" lIns="121900" tIns="60933" rIns="121900" bIns="60933" anchor="t" anchorCtr="0">
            <a:spAutoFit/>
          </a:bodyPr>
          <a:lstStyle/>
          <a:p>
            <a:pPr marL="211661">
              <a:buClr>
                <a:srgbClr val="000000"/>
              </a:buClr>
              <a:buSzPts val="1200"/>
            </a:pPr>
            <a:r>
              <a:rPr lang="en-US" sz="933" b="1" i="1">
                <a:solidFill>
                  <a:srgbClr val="7F7F7F"/>
                </a:solidFill>
                <a:latin typeface="Calibri"/>
                <a:ea typeface="Calibri"/>
                <a:cs typeface="Calibri"/>
                <a:sym typeface="Calibri"/>
              </a:rPr>
              <a:t>Spalton, C. (2017). 7 reasons for sketching in UX design. https://www.invisionapp.com/inside-design/ux-design-sketching/</a:t>
            </a:r>
            <a:endParaRPr sz="933" b="1" i="1">
              <a:solidFill>
                <a:srgbClr val="7F7F7F"/>
              </a:solidFill>
              <a:latin typeface="Calibri"/>
              <a:ea typeface="Calibri"/>
              <a:cs typeface="Calibri"/>
              <a:sym typeface="Calibri"/>
            </a:endParaRPr>
          </a:p>
        </p:txBody>
      </p:sp>
      <p:sp>
        <p:nvSpPr>
          <p:cNvPr id="308" name="Google Shape;308;p41"/>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Sketches</a:t>
            </a:r>
            <a:endParaRPr/>
          </a:p>
        </p:txBody>
      </p:sp>
      <p:pic>
        <p:nvPicPr>
          <p:cNvPr id="6" name="Google Shape;317;p42">
            <a:extLst>
              <a:ext uri="{FF2B5EF4-FFF2-40B4-BE49-F238E27FC236}">
                <a16:creationId xmlns:a16="http://schemas.microsoft.com/office/drawing/2014/main" id="{650448CC-5B7C-4E3A-A198-8532423746F0}"/>
              </a:ext>
            </a:extLst>
          </p:cNvPr>
          <p:cNvPicPr preferRelativeResize="0"/>
          <p:nvPr/>
        </p:nvPicPr>
        <p:blipFill>
          <a:blip r:embed="rId3">
            <a:alphaModFix/>
          </a:blip>
          <a:stretch>
            <a:fillRect/>
          </a:stretch>
        </p:blipFill>
        <p:spPr>
          <a:xfrm>
            <a:off x="787352" y="2228063"/>
            <a:ext cx="5930933" cy="3839600"/>
          </a:xfrm>
          <a:prstGeom prst="rect">
            <a:avLst/>
          </a:prstGeom>
          <a:noFill/>
          <a:ln w="19050" cap="flat" cmpd="sng">
            <a:solidFill>
              <a:schemeClr val="dk2"/>
            </a:solidFill>
            <a:prstDash val="solid"/>
            <a:round/>
            <a:headEnd type="none" w="sm" len="sm"/>
            <a:tailEnd type="none" w="sm" len="sm"/>
          </a:ln>
        </p:spPr>
      </p:pic>
      <p:pic>
        <p:nvPicPr>
          <p:cNvPr id="7" name="Google Shape;315;p42">
            <a:extLst>
              <a:ext uri="{FF2B5EF4-FFF2-40B4-BE49-F238E27FC236}">
                <a16:creationId xmlns:a16="http://schemas.microsoft.com/office/drawing/2014/main" id="{C3050748-669E-4681-87DB-7DF5A3531022}"/>
              </a:ext>
            </a:extLst>
          </p:cNvPr>
          <p:cNvPicPr preferRelativeResize="0"/>
          <p:nvPr/>
        </p:nvPicPr>
        <p:blipFill>
          <a:blip r:embed="rId4">
            <a:alphaModFix/>
          </a:blip>
          <a:stretch>
            <a:fillRect/>
          </a:stretch>
        </p:blipFill>
        <p:spPr>
          <a:xfrm>
            <a:off x="8018895" y="1750049"/>
            <a:ext cx="4005360" cy="2654488"/>
          </a:xfrm>
          <a:prstGeom prst="rect">
            <a:avLst/>
          </a:prstGeom>
          <a:noFill/>
          <a:ln w="19050" cap="flat" cmpd="sng">
            <a:solidFill>
              <a:schemeClr val="dk2"/>
            </a:solidFill>
            <a:prstDash val="solid"/>
            <a:round/>
            <a:headEnd type="none" w="sm" len="sm"/>
            <a:tailEnd type="none" w="sm" len="sm"/>
          </a:ln>
        </p:spPr>
      </p:pic>
      <p:pic>
        <p:nvPicPr>
          <p:cNvPr id="8" name="Google Shape;316;p42">
            <a:extLst>
              <a:ext uri="{FF2B5EF4-FFF2-40B4-BE49-F238E27FC236}">
                <a16:creationId xmlns:a16="http://schemas.microsoft.com/office/drawing/2014/main" id="{8B370065-51BA-443D-B135-C79406DD45FF}"/>
              </a:ext>
            </a:extLst>
          </p:cNvPr>
          <p:cNvPicPr preferRelativeResize="0"/>
          <p:nvPr/>
        </p:nvPicPr>
        <p:blipFill>
          <a:blip r:embed="rId5">
            <a:alphaModFix/>
          </a:blip>
          <a:stretch>
            <a:fillRect/>
          </a:stretch>
        </p:blipFill>
        <p:spPr>
          <a:xfrm>
            <a:off x="6903532" y="4575195"/>
            <a:ext cx="3461533" cy="2133167"/>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218595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3"/>
          <p:cNvSpPr txBox="1"/>
          <p:nvPr/>
        </p:nvSpPr>
        <p:spPr>
          <a:xfrm>
            <a:off x="495533" y="1536767"/>
            <a:ext cx="6818400" cy="4820400"/>
          </a:xfrm>
          <a:prstGeom prst="rect">
            <a:avLst/>
          </a:prstGeom>
          <a:noFill/>
          <a:ln>
            <a:noFill/>
          </a:ln>
        </p:spPr>
        <p:txBody>
          <a:bodyPr spcFirstLastPara="1" wrap="square" lIns="121900" tIns="121900" rIns="121900" bIns="121900" anchor="t" anchorCtr="0">
            <a:noAutofit/>
          </a:bodyPr>
          <a:lstStyle/>
          <a:p>
            <a:pPr marL="609585" indent="-465655">
              <a:buClr>
                <a:schemeClr val="dk1"/>
              </a:buClr>
              <a:buSzPts val="1900"/>
              <a:buChar char="-"/>
            </a:pPr>
            <a:r>
              <a:rPr lang="en-US" sz="2533">
                <a:solidFill>
                  <a:schemeClr val="dk1"/>
                </a:solidFill>
              </a:rPr>
              <a:t>You </a:t>
            </a:r>
            <a:r>
              <a:rPr lang="en-US" sz="2533" b="1">
                <a:solidFill>
                  <a:schemeClr val="dk1"/>
                </a:solidFill>
              </a:rPr>
              <a:t>don’t</a:t>
            </a:r>
            <a:r>
              <a:rPr lang="en-US" sz="2533">
                <a:solidFill>
                  <a:schemeClr val="dk1"/>
                </a:solidFill>
              </a:rPr>
              <a:t> have to take the time to </a:t>
            </a:r>
            <a:r>
              <a:rPr lang="en-US" sz="2533" b="1">
                <a:solidFill>
                  <a:schemeClr val="dk1"/>
                </a:solidFill>
              </a:rPr>
              <a:t>make beautiful sketches</a:t>
            </a:r>
            <a:r>
              <a:rPr lang="en-US" sz="2533">
                <a:solidFill>
                  <a:schemeClr val="dk1"/>
                </a:solidFill>
              </a:rPr>
              <a:t>, nor should you! </a:t>
            </a:r>
            <a:endParaRPr sz="2533">
              <a:solidFill>
                <a:schemeClr val="dk1"/>
              </a:solidFill>
            </a:endParaRPr>
          </a:p>
          <a:p>
            <a:pPr marL="609585">
              <a:buClr>
                <a:schemeClr val="dk1"/>
              </a:buClr>
              <a:buSzPts val="1100"/>
            </a:pPr>
            <a:endParaRPr sz="2533">
              <a:solidFill>
                <a:schemeClr val="dk1"/>
              </a:solidFill>
            </a:endParaRPr>
          </a:p>
          <a:p>
            <a:pPr marL="609585" indent="-465655">
              <a:buClr>
                <a:schemeClr val="dk1"/>
              </a:buClr>
              <a:buSzPts val="1900"/>
              <a:buChar char="-"/>
            </a:pPr>
            <a:r>
              <a:rPr lang="en-US" sz="2533" b="1">
                <a:solidFill>
                  <a:schemeClr val="dk1"/>
                </a:solidFill>
              </a:rPr>
              <a:t>Early sketches</a:t>
            </a:r>
            <a:r>
              <a:rPr lang="en-US" sz="2533">
                <a:solidFill>
                  <a:schemeClr val="dk1"/>
                </a:solidFill>
              </a:rPr>
              <a:t> really help you to </a:t>
            </a:r>
            <a:r>
              <a:rPr lang="en-US" sz="2533" b="1">
                <a:solidFill>
                  <a:schemeClr val="dk1"/>
                </a:solidFill>
              </a:rPr>
              <a:t>understand your design space. </a:t>
            </a:r>
            <a:endParaRPr sz="2533" b="1">
              <a:solidFill>
                <a:schemeClr val="dk1"/>
              </a:solidFill>
            </a:endParaRPr>
          </a:p>
          <a:p>
            <a:pPr marL="609585">
              <a:buClr>
                <a:schemeClr val="dk1"/>
              </a:buClr>
              <a:buSzPts val="1100"/>
            </a:pPr>
            <a:endParaRPr sz="2533">
              <a:solidFill>
                <a:schemeClr val="dk1"/>
              </a:solidFill>
            </a:endParaRPr>
          </a:p>
          <a:p>
            <a:pPr marL="609585" indent="-465655">
              <a:buClr>
                <a:schemeClr val="dk1"/>
              </a:buClr>
              <a:buSzPts val="1900"/>
              <a:buChar char="-"/>
            </a:pPr>
            <a:r>
              <a:rPr lang="en-US" sz="2533">
                <a:solidFill>
                  <a:schemeClr val="dk1"/>
                </a:solidFill>
              </a:rPr>
              <a:t>Use </a:t>
            </a:r>
            <a:r>
              <a:rPr lang="en-US" sz="2533" b="1">
                <a:solidFill>
                  <a:schemeClr val="dk1"/>
                </a:solidFill>
              </a:rPr>
              <a:t>sketching as a brainstorming tool</a:t>
            </a:r>
            <a:r>
              <a:rPr lang="en-US" sz="2533">
                <a:solidFill>
                  <a:schemeClr val="dk1"/>
                </a:solidFill>
              </a:rPr>
              <a:t> and try to simply get your ideas on paper quickly.</a:t>
            </a:r>
            <a:endParaRPr sz="2533">
              <a:solidFill>
                <a:schemeClr val="dk1"/>
              </a:solidFill>
            </a:endParaRPr>
          </a:p>
          <a:p>
            <a:pPr>
              <a:buClr>
                <a:schemeClr val="dk1"/>
              </a:buClr>
              <a:buSzPts val="1100"/>
            </a:pPr>
            <a:endParaRPr sz="2533" b="1">
              <a:solidFill>
                <a:schemeClr val="dk1"/>
              </a:solidFill>
            </a:endParaRPr>
          </a:p>
          <a:p>
            <a:pPr marL="609585" indent="-465655">
              <a:buClr>
                <a:schemeClr val="dk1"/>
              </a:buClr>
              <a:buSzPts val="1900"/>
              <a:buChar char="-"/>
            </a:pPr>
            <a:r>
              <a:rPr lang="en-US" sz="2533" b="1">
                <a:solidFill>
                  <a:schemeClr val="dk1"/>
                </a:solidFill>
              </a:rPr>
              <a:t>Practical tips:</a:t>
            </a:r>
            <a:r>
              <a:rPr lang="en-US" sz="2533">
                <a:solidFill>
                  <a:schemeClr val="dk1"/>
                </a:solidFill>
              </a:rPr>
              <a:t> be sloppy, use a pen instead of a pencil, avoid lined paper </a:t>
            </a:r>
            <a:endParaRPr sz="2533">
              <a:solidFill>
                <a:schemeClr val="dk1"/>
              </a:solidFill>
            </a:endParaRPr>
          </a:p>
          <a:p>
            <a:pPr>
              <a:buClr>
                <a:schemeClr val="dk1"/>
              </a:buClr>
              <a:buSzPts val="2400"/>
            </a:pPr>
            <a:endParaRPr sz="3467">
              <a:solidFill>
                <a:schemeClr val="dk1"/>
              </a:solidFill>
            </a:endParaRPr>
          </a:p>
          <a:p>
            <a:pPr>
              <a:buClr>
                <a:schemeClr val="dk1"/>
              </a:buClr>
              <a:buSzPts val="2400"/>
            </a:pPr>
            <a:r>
              <a:rPr lang="en-US" sz="3467">
                <a:solidFill>
                  <a:schemeClr val="dk1"/>
                </a:solidFill>
                <a:latin typeface="Arial"/>
                <a:ea typeface="Arial"/>
                <a:cs typeface="Arial"/>
                <a:sym typeface="Arial"/>
              </a:rPr>
              <a:t> </a:t>
            </a:r>
            <a:endParaRPr sz="2933">
              <a:solidFill>
                <a:srgbClr val="000000"/>
              </a:solidFill>
              <a:latin typeface="Arial"/>
              <a:ea typeface="Arial"/>
              <a:cs typeface="Arial"/>
              <a:sym typeface="Arial"/>
            </a:endParaRPr>
          </a:p>
        </p:txBody>
      </p:sp>
      <p:sp>
        <p:nvSpPr>
          <p:cNvPr id="323" name="Google Shape;323;p43"/>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2400"/>
            </a:pPr>
            <a:r>
              <a:rPr lang="en-US" sz="3200" b="1">
                <a:latin typeface="Calibri"/>
                <a:ea typeface="Calibri"/>
                <a:cs typeface="Calibri"/>
                <a:sym typeface="Calibri"/>
              </a:rPr>
              <a:t>Sketches | In Summary</a:t>
            </a:r>
            <a:endParaRPr/>
          </a:p>
        </p:txBody>
      </p:sp>
      <p:pic>
        <p:nvPicPr>
          <p:cNvPr id="324" name="Google Shape;324;p43"/>
          <p:cNvPicPr preferRelativeResize="0"/>
          <p:nvPr/>
        </p:nvPicPr>
        <p:blipFill>
          <a:blip r:embed="rId3">
            <a:alphaModFix/>
          </a:blip>
          <a:stretch>
            <a:fillRect/>
          </a:stretch>
        </p:blipFill>
        <p:spPr>
          <a:xfrm>
            <a:off x="7471567" y="455134"/>
            <a:ext cx="4471667" cy="2981111"/>
          </a:xfrm>
          <a:prstGeom prst="rect">
            <a:avLst/>
          </a:prstGeom>
          <a:noFill/>
          <a:ln>
            <a:noFill/>
          </a:ln>
        </p:spPr>
      </p:pic>
      <p:pic>
        <p:nvPicPr>
          <p:cNvPr id="325" name="Google Shape;325;p43"/>
          <p:cNvPicPr preferRelativeResize="0"/>
          <p:nvPr/>
        </p:nvPicPr>
        <p:blipFill>
          <a:blip r:embed="rId4">
            <a:alphaModFix/>
          </a:blip>
          <a:stretch>
            <a:fillRect/>
          </a:stretch>
        </p:blipFill>
        <p:spPr>
          <a:xfrm>
            <a:off x="7471568" y="3639433"/>
            <a:ext cx="4471649" cy="298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28B137-74B1-4BAC-8D62-F9102895FBC3}"/>
              </a:ext>
            </a:extLst>
          </p:cNvPr>
          <p:cNvSpPr>
            <a:spLocks noGrp="1"/>
          </p:cNvSpPr>
          <p:nvPr>
            <p:ph type="title"/>
          </p:nvPr>
        </p:nvSpPr>
        <p:spPr>
          <a:xfrm>
            <a:off x="2222739" y="2573528"/>
            <a:ext cx="7746521" cy="1304000"/>
          </a:xfrm>
        </p:spPr>
        <p:txBody>
          <a:bodyPr/>
          <a:lstStyle/>
          <a:p>
            <a:r>
              <a:rPr lang="en-US" dirty="0">
                <a:solidFill>
                  <a:schemeClr val="bg1"/>
                </a:solidFill>
              </a:rPr>
              <a:t>Class Activity</a:t>
            </a:r>
          </a:p>
        </p:txBody>
      </p:sp>
    </p:spTree>
    <p:extLst>
      <p:ext uri="{BB962C8B-B14F-4D97-AF65-F5344CB8AC3E}">
        <p14:creationId xmlns:p14="http://schemas.microsoft.com/office/powerpoint/2010/main" val="57406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29"/>
          <p:cNvSpPr txBox="1">
            <a:spLocks noGrp="1"/>
          </p:cNvSpPr>
          <p:nvPr>
            <p:ph type="body" idx="1"/>
          </p:nvPr>
        </p:nvSpPr>
        <p:spPr>
          <a:xfrm>
            <a:off x="0" y="1192000"/>
            <a:ext cx="6441236" cy="5255600"/>
          </a:xfrm>
          <a:prstGeom prst="rect">
            <a:avLst/>
          </a:prstGeom>
          <a:noFill/>
          <a:ln>
            <a:noFill/>
          </a:ln>
        </p:spPr>
        <p:txBody>
          <a:bodyPr spcFirstLastPara="1" vert="horz" wrap="square" lIns="121900" tIns="121900" rIns="121900" bIns="121900" rtlCol="0" anchor="t" anchorCtr="0">
            <a:noAutofit/>
          </a:bodyPr>
          <a:lstStyle/>
          <a:p>
            <a:pPr marL="304792" indent="-237061">
              <a:lnSpc>
                <a:spcPct val="150000"/>
              </a:lnSpc>
              <a:buClr>
                <a:schemeClr val="dk1"/>
              </a:buClr>
              <a:buSzPts val="1000"/>
              <a:buAutoNum type="arabicPeriod"/>
            </a:pP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App Sketches: </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Go to either, your </a:t>
            </a: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favorite app</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 or your </a:t>
            </a: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most often used app</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a:t>
            </a: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 Sketch 3 different interface screens/views/states of that app.</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 </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lvl="1" indent="-389457">
              <a:lnSpc>
                <a:spcPct val="150000"/>
              </a:lnSpc>
              <a:spcBef>
                <a:spcPts val="0"/>
              </a:spcBef>
              <a:buSzPts val="1000"/>
            </a:pPr>
            <a:r>
              <a:rPr lang="en-US" dirty="0">
                <a:solidFill>
                  <a:schemeClr val="dk1"/>
                </a:solidFill>
                <a:latin typeface="Times New Roman" panose="02020603050405020304" pitchFamily="18" charset="0"/>
                <a:ea typeface="Calibri"/>
                <a:cs typeface="Times New Roman" panose="02020603050405020304" pitchFamily="18" charset="0"/>
                <a:sym typeface="Calibri"/>
              </a:rPr>
              <a:t>Include </a:t>
            </a:r>
            <a:r>
              <a:rPr lang="en-US" b="1" dirty="0">
                <a:solidFill>
                  <a:schemeClr val="dk1"/>
                </a:solidFill>
                <a:latin typeface="Times New Roman" panose="02020603050405020304" pitchFamily="18" charset="0"/>
                <a:ea typeface="Calibri"/>
                <a:cs typeface="Times New Roman" panose="02020603050405020304" pitchFamily="18" charset="0"/>
                <a:sym typeface="Calibri"/>
              </a:rPr>
              <a:t>labels, arrows and explanatory text</a:t>
            </a:r>
            <a:r>
              <a:rPr lang="en-US" dirty="0">
                <a:solidFill>
                  <a:schemeClr val="dk1"/>
                </a:solidFill>
                <a:latin typeface="Times New Roman" panose="02020603050405020304" pitchFamily="18" charset="0"/>
                <a:ea typeface="Calibri"/>
                <a:cs typeface="Times New Roman" panose="02020603050405020304" pitchFamily="18" charset="0"/>
                <a:sym typeface="Calibri"/>
              </a:rPr>
              <a:t> to describe your sketches and show a </a:t>
            </a:r>
            <a:r>
              <a:rPr lang="en-US" b="1" dirty="0">
                <a:solidFill>
                  <a:schemeClr val="dk1"/>
                </a:solidFill>
                <a:latin typeface="Times New Roman" panose="02020603050405020304" pitchFamily="18" charset="0"/>
                <a:ea typeface="Calibri"/>
                <a:cs typeface="Times New Roman" panose="02020603050405020304" pitchFamily="18" charset="0"/>
                <a:sym typeface="Calibri"/>
              </a:rPr>
              <a:t>flow</a:t>
            </a:r>
            <a:r>
              <a:rPr lang="en-US" dirty="0">
                <a:solidFill>
                  <a:schemeClr val="dk1"/>
                </a:solidFill>
                <a:latin typeface="Times New Roman" panose="02020603050405020304" pitchFamily="18" charset="0"/>
                <a:ea typeface="Calibri"/>
                <a:cs typeface="Times New Roman" panose="02020603050405020304" pitchFamily="18" charset="0"/>
                <a:sym typeface="Calibri"/>
              </a:rPr>
              <a:t>. </a:t>
            </a:r>
            <a:endParaRPr dirty="0">
              <a:solidFill>
                <a:schemeClr val="dk1"/>
              </a:solidFill>
              <a:latin typeface="Times New Roman" panose="02020603050405020304" pitchFamily="18" charset="0"/>
              <a:ea typeface="Calibri"/>
              <a:cs typeface="Times New Roman" panose="02020603050405020304" pitchFamily="18" charset="0"/>
              <a:sym typeface="Calibri"/>
            </a:endParaRPr>
          </a:p>
          <a:p>
            <a:pPr marL="304792" indent="-237061">
              <a:lnSpc>
                <a:spcPct val="150000"/>
              </a:lnSpc>
              <a:buClr>
                <a:schemeClr val="dk1"/>
              </a:buClr>
              <a:buSzPts val="1000"/>
              <a:buAutoNum type="arabicPeriod"/>
            </a:pP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Pair up with a fellow student. Share </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and </a:t>
            </a: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introduce your 3 sketches</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 of your chosen app to your </a:t>
            </a: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classmate. </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Provide </a:t>
            </a: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useful feedback </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to each other on how to improve the sketches. </a:t>
            </a:r>
            <a:r>
              <a:rPr lang="en-US" sz="1800" b="1" dirty="0">
                <a:solidFill>
                  <a:schemeClr val="dk1"/>
                </a:solidFill>
                <a:latin typeface="Times New Roman" panose="02020603050405020304" pitchFamily="18" charset="0"/>
                <a:ea typeface="Calibri"/>
                <a:cs typeface="Times New Roman" panose="02020603050405020304" pitchFamily="18" charset="0"/>
                <a:sym typeface="Calibri"/>
              </a:rPr>
              <a:t>Take notes </a:t>
            </a: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of the feedback you receive.</a:t>
            </a:r>
            <a:r>
              <a:rPr lang="en-US" sz="1800" dirty="0">
                <a:solidFill>
                  <a:srgbClr val="FF0000"/>
                </a:solidFill>
                <a:latin typeface="Times New Roman" panose="02020603050405020304" pitchFamily="18" charset="0"/>
                <a:ea typeface="Calibri"/>
                <a:cs typeface="Times New Roman" panose="02020603050405020304" pitchFamily="18" charset="0"/>
                <a:sym typeface="Calibri"/>
              </a:rPr>
              <a:t> </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304792" indent="-237061">
              <a:lnSpc>
                <a:spcPct val="150000"/>
              </a:lnSpc>
              <a:buClr>
                <a:srgbClr val="FF0000"/>
              </a:buClr>
              <a:buSzPts val="1000"/>
              <a:buFont typeface="Calibri"/>
              <a:buAutoNum type="arabicPeriod"/>
            </a:pPr>
            <a:r>
              <a:rPr lang="en-US" sz="1800" dirty="0">
                <a:solidFill>
                  <a:srgbClr val="FF0000"/>
                </a:solidFill>
                <a:latin typeface="Times New Roman" panose="02020603050405020304" pitchFamily="18" charset="0"/>
                <a:ea typeface="Calibri"/>
                <a:cs typeface="Times New Roman" panose="02020603050405020304" pitchFamily="18" charset="0"/>
                <a:sym typeface="Calibri"/>
              </a:rPr>
              <a:t>Based on the </a:t>
            </a:r>
            <a:r>
              <a:rPr lang="en-US" sz="1800" b="1" dirty="0">
                <a:solidFill>
                  <a:srgbClr val="FF0000"/>
                </a:solidFill>
                <a:latin typeface="Times New Roman" panose="02020603050405020304" pitchFamily="18" charset="0"/>
                <a:ea typeface="Calibri"/>
                <a:cs typeface="Times New Roman" panose="02020603050405020304" pitchFamily="18" charset="0"/>
                <a:sym typeface="Calibri"/>
              </a:rPr>
              <a:t>feedback you have received</a:t>
            </a:r>
            <a:r>
              <a:rPr lang="en-US" sz="1800" dirty="0">
                <a:solidFill>
                  <a:srgbClr val="FF0000"/>
                </a:solidFill>
                <a:latin typeface="Times New Roman" panose="02020603050405020304" pitchFamily="18" charset="0"/>
                <a:ea typeface="Calibri"/>
                <a:cs typeface="Times New Roman" panose="02020603050405020304" pitchFamily="18" charset="0"/>
                <a:sym typeface="Calibri"/>
              </a:rPr>
              <a:t>, create an </a:t>
            </a:r>
            <a:r>
              <a:rPr lang="en-US" sz="1800" b="1" dirty="0">
                <a:solidFill>
                  <a:srgbClr val="FF0000"/>
                </a:solidFill>
                <a:latin typeface="Times New Roman" panose="02020603050405020304" pitchFamily="18" charset="0"/>
                <a:ea typeface="Calibri"/>
                <a:cs typeface="Times New Roman" panose="02020603050405020304" pitchFamily="18" charset="0"/>
                <a:sym typeface="Calibri"/>
              </a:rPr>
              <a:t>improved and iterated set of new sketches, a version 2.0 </a:t>
            </a:r>
            <a:r>
              <a:rPr lang="en-US" sz="1800" dirty="0">
                <a:solidFill>
                  <a:srgbClr val="FF0000"/>
                </a:solidFill>
                <a:latin typeface="Times New Roman" panose="02020603050405020304" pitchFamily="18" charset="0"/>
                <a:ea typeface="Calibri"/>
                <a:cs typeface="Times New Roman" panose="02020603050405020304" pitchFamily="18" charset="0"/>
                <a:sym typeface="Calibri"/>
              </a:rPr>
              <a:t>showing clear improvements in comparison to your original sketches.  </a:t>
            </a:r>
            <a:endParaRPr sz="1800" dirty="0">
              <a:solidFill>
                <a:srgbClr val="FF0000"/>
              </a:solidFill>
              <a:latin typeface="Times New Roman" panose="02020603050405020304" pitchFamily="18" charset="0"/>
              <a:ea typeface="Calibri"/>
              <a:cs typeface="Times New Roman" panose="02020603050405020304" pitchFamily="18" charset="0"/>
              <a:sym typeface="Calibri"/>
            </a:endParaRPr>
          </a:p>
          <a:p>
            <a:pPr lvl="1" indent="-389457">
              <a:lnSpc>
                <a:spcPct val="150000"/>
              </a:lnSpc>
              <a:spcBef>
                <a:spcPts val="0"/>
              </a:spcBef>
              <a:buClr>
                <a:srgbClr val="FF0000"/>
              </a:buClr>
              <a:buSzPts val="1000"/>
              <a:buFont typeface="Calibri"/>
              <a:buChar char="○"/>
            </a:pPr>
            <a:r>
              <a:rPr lang="en-US" dirty="0">
                <a:solidFill>
                  <a:srgbClr val="FF0000"/>
                </a:solidFill>
                <a:latin typeface="Times New Roman" panose="02020603050405020304" pitchFamily="18" charset="0"/>
                <a:ea typeface="Calibri"/>
                <a:cs typeface="Times New Roman" panose="02020603050405020304" pitchFamily="18" charset="0"/>
                <a:sym typeface="Calibri"/>
              </a:rPr>
              <a:t>Outline the changes you added to your new sketches</a:t>
            </a:r>
            <a:r>
              <a:rPr lang="en-US" sz="1800" dirty="0">
                <a:solidFill>
                  <a:srgbClr val="FF0000"/>
                </a:solidFill>
                <a:latin typeface="Times New Roman" panose="02020603050405020304" pitchFamily="18" charset="0"/>
                <a:ea typeface="Calibri"/>
                <a:cs typeface="Times New Roman" panose="02020603050405020304" pitchFamily="18" charset="0"/>
                <a:sym typeface="Calibri"/>
              </a:rPr>
              <a:t>. </a:t>
            </a:r>
            <a:endParaRPr sz="1800" dirty="0">
              <a:solidFill>
                <a:srgbClr val="FF0000"/>
              </a:solidFill>
              <a:latin typeface="Times New Roman" panose="02020603050405020304" pitchFamily="18" charset="0"/>
              <a:ea typeface="Calibri"/>
              <a:cs typeface="Times New Roman" panose="02020603050405020304" pitchFamily="18" charset="0"/>
              <a:sym typeface="Calibri"/>
            </a:endParaRPr>
          </a:p>
          <a:p>
            <a:pPr marL="0" indent="0">
              <a:lnSpc>
                <a:spcPct val="100000"/>
              </a:lnSpc>
              <a:buNone/>
            </a:pPr>
            <a:endParaRPr sz="1400" dirty="0">
              <a:latin typeface="Times New Roman" panose="02020603050405020304" pitchFamily="18" charset="0"/>
              <a:ea typeface="Calibri"/>
              <a:cs typeface="Times New Roman" panose="02020603050405020304" pitchFamily="18" charset="0"/>
              <a:sym typeface="Calibri"/>
            </a:endParaRPr>
          </a:p>
          <a:p>
            <a:pPr indent="-304792">
              <a:buNone/>
            </a:pPr>
            <a:endParaRPr sz="1333" dirty="0">
              <a:latin typeface="Times New Roman" panose="02020603050405020304" pitchFamily="18" charset="0"/>
              <a:ea typeface="Calibri"/>
              <a:cs typeface="Times New Roman" panose="02020603050405020304" pitchFamily="18" charset="0"/>
              <a:sym typeface="Calibri"/>
            </a:endParaRPr>
          </a:p>
        </p:txBody>
      </p:sp>
      <p:sp>
        <p:nvSpPr>
          <p:cNvPr id="200" name="Google Shape;200;p29"/>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SzPts val="1100"/>
            </a:pPr>
            <a:r>
              <a:rPr lang="en-US" sz="3200" b="1" dirty="0">
                <a:latin typeface="Calibri"/>
                <a:ea typeface="Calibri"/>
                <a:cs typeface="Calibri"/>
                <a:sym typeface="Calibri"/>
              </a:rPr>
              <a:t>Class Activity:</a:t>
            </a:r>
            <a:endParaRPr sz="3200" b="1" dirty="0">
              <a:latin typeface="Calibri"/>
              <a:ea typeface="Calibri"/>
              <a:cs typeface="Calibri"/>
              <a:sym typeface="Calibri"/>
            </a:endParaRPr>
          </a:p>
        </p:txBody>
      </p:sp>
      <p:pic>
        <p:nvPicPr>
          <p:cNvPr id="201" name="Google Shape;201;p29"/>
          <p:cNvPicPr preferRelativeResize="0"/>
          <p:nvPr/>
        </p:nvPicPr>
        <p:blipFill rotWithShape="1">
          <a:blip r:embed="rId3">
            <a:alphaModFix/>
          </a:blip>
          <a:srcRect l="46100"/>
          <a:stretch/>
        </p:blipFill>
        <p:spPr>
          <a:xfrm>
            <a:off x="6441236" y="-5323"/>
            <a:ext cx="5750763" cy="65472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20c4bf8213d_0_179"/>
          <p:cNvSpPr txBox="1">
            <a:spLocks noGrp="1"/>
          </p:cNvSpPr>
          <p:nvPr>
            <p:ph type="title" idx="4294967295"/>
          </p:nvPr>
        </p:nvSpPr>
        <p:spPr>
          <a:xfrm>
            <a:off x="0" y="449263"/>
            <a:ext cx="5113338"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Ideation</a:t>
            </a:r>
            <a:endParaRPr dirty="0"/>
          </a:p>
        </p:txBody>
      </p:sp>
      <p:sp>
        <p:nvSpPr>
          <p:cNvPr id="81" name="Google Shape;81;g20c4bf8213d_0_179"/>
          <p:cNvSpPr txBox="1"/>
          <p:nvPr/>
        </p:nvSpPr>
        <p:spPr>
          <a:xfrm>
            <a:off x="740133" y="1432567"/>
            <a:ext cx="4616000" cy="1641499"/>
          </a:xfrm>
          <a:prstGeom prst="rect">
            <a:avLst/>
          </a:prstGeom>
          <a:noFill/>
          <a:ln>
            <a:noFill/>
          </a:ln>
        </p:spPr>
        <p:txBody>
          <a:bodyPr spcFirstLastPara="1" wrap="square" lIns="121900" tIns="121900" rIns="121900" bIns="121900" anchor="t" anchorCtr="0">
            <a:spAutoFit/>
          </a:bodyPr>
          <a:lstStyle/>
          <a:p>
            <a:pPr marL="609585" indent="-423323">
              <a:buClr>
                <a:schemeClr val="lt1"/>
              </a:buClr>
              <a:buSzPts val="1400"/>
              <a:buFont typeface="Noto Sans Symbols"/>
              <a:buChar char="●"/>
            </a:pPr>
            <a:r>
              <a:rPr lang="en-US" sz="2400">
                <a:solidFill>
                  <a:schemeClr val="lt1"/>
                </a:solidFill>
                <a:latin typeface="Raleway"/>
                <a:ea typeface="Raleway"/>
                <a:cs typeface="Raleway"/>
                <a:sym typeface="Raleway"/>
              </a:rPr>
              <a:t>A </a:t>
            </a:r>
            <a:r>
              <a:rPr lang="en-US" sz="2400">
                <a:solidFill>
                  <a:srgbClr val="172B42"/>
                </a:solidFill>
                <a:latin typeface="Raleway"/>
                <a:ea typeface="Raleway"/>
                <a:cs typeface="Raleway"/>
                <a:sym typeface="Raleway"/>
              </a:rPr>
              <a:t>Generate ideas to find solutions for the problem space</a:t>
            </a:r>
            <a:endParaRPr sz="2400">
              <a:solidFill>
                <a:schemeClr val="lt1"/>
              </a:solidFill>
              <a:latin typeface="Arial"/>
              <a:ea typeface="Arial"/>
              <a:cs typeface="Arial"/>
              <a:sym typeface="Arial"/>
            </a:endParaRPr>
          </a:p>
          <a:p>
            <a:pPr marL="609585">
              <a:buClr>
                <a:srgbClr val="000000"/>
              </a:buClr>
              <a:buSzPts val="1400"/>
            </a:pPr>
            <a:endParaRPr sz="1867">
              <a:solidFill>
                <a:schemeClr val="lt1"/>
              </a:solidFill>
              <a:latin typeface="Raleway"/>
              <a:ea typeface="Raleway"/>
              <a:cs typeface="Raleway"/>
              <a:sym typeface="Raleway"/>
            </a:endParaRPr>
          </a:p>
        </p:txBody>
      </p:sp>
      <p:pic>
        <p:nvPicPr>
          <p:cNvPr id="82" name="Google Shape;82;g20c4bf8213d_0_179"/>
          <p:cNvPicPr preferRelativeResize="0"/>
          <p:nvPr/>
        </p:nvPicPr>
        <p:blipFill rotWithShape="1">
          <a:blip r:embed="rId3">
            <a:alphaModFix/>
          </a:blip>
          <a:srcRect/>
          <a:stretch/>
        </p:blipFill>
        <p:spPr>
          <a:xfrm>
            <a:off x="5247905" y="-12"/>
            <a:ext cx="6944081" cy="61934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20f95b97e75_0_165"/>
          <p:cNvSpPr txBox="1">
            <a:spLocks noGrp="1"/>
          </p:cNvSpPr>
          <p:nvPr>
            <p:ph type="title" idx="4294967295"/>
          </p:nvPr>
        </p:nvSpPr>
        <p:spPr>
          <a:xfrm>
            <a:off x="0" y="362999"/>
            <a:ext cx="5113338"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Ideation</a:t>
            </a:r>
            <a:endParaRPr dirty="0"/>
          </a:p>
        </p:txBody>
      </p:sp>
      <p:sp>
        <p:nvSpPr>
          <p:cNvPr id="88" name="Google Shape;88;g20f95b97e75_0_165"/>
          <p:cNvSpPr txBox="1"/>
          <p:nvPr/>
        </p:nvSpPr>
        <p:spPr>
          <a:xfrm>
            <a:off x="87400" y="1432568"/>
            <a:ext cx="3554400" cy="1600398"/>
          </a:xfrm>
          <a:prstGeom prst="rect">
            <a:avLst/>
          </a:prstGeom>
          <a:noFill/>
          <a:ln>
            <a:noFill/>
          </a:ln>
        </p:spPr>
        <p:txBody>
          <a:bodyPr spcFirstLastPara="1" wrap="square" lIns="121900" tIns="121900" rIns="121900" bIns="121900" anchor="t" anchorCtr="0">
            <a:spAutoFit/>
          </a:bodyPr>
          <a:lstStyle/>
          <a:p>
            <a:pPr marL="609585" indent="-423323">
              <a:buClr>
                <a:schemeClr val="lt1"/>
              </a:buClr>
              <a:buSzPts val="1400"/>
              <a:buFont typeface="Noto Sans Symbols"/>
              <a:buChar char="●"/>
            </a:pPr>
            <a:r>
              <a:rPr lang="en-US" sz="2400">
                <a:solidFill>
                  <a:schemeClr val="lt1"/>
                </a:solidFill>
                <a:latin typeface="Raleway"/>
                <a:ea typeface="Raleway"/>
                <a:cs typeface="Raleway"/>
                <a:sym typeface="Raleway"/>
              </a:rPr>
              <a:t>Example</a:t>
            </a:r>
            <a:endParaRPr sz="2400">
              <a:solidFill>
                <a:schemeClr val="lt1"/>
              </a:solidFill>
              <a:latin typeface="Raleway"/>
              <a:ea typeface="Raleway"/>
              <a:cs typeface="Raleway"/>
              <a:sym typeface="Raleway"/>
            </a:endParaRPr>
          </a:p>
          <a:p>
            <a:pPr marL="1219170" lvl="1" indent="-406390">
              <a:buClr>
                <a:schemeClr val="lt1"/>
              </a:buClr>
              <a:buSzPts val="1200"/>
              <a:buFont typeface="Raleway"/>
              <a:buChar char="○"/>
            </a:pPr>
            <a:r>
              <a:rPr lang="en-US" sz="1600">
                <a:solidFill>
                  <a:srgbClr val="172B42"/>
                </a:solidFill>
                <a:latin typeface="Raleway"/>
                <a:ea typeface="Raleway"/>
                <a:cs typeface="Raleway"/>
                <a:sym typeface="Raleway"/>
              </a:rPr>
              <a:t>Ideate to change sedentary behaviors of an individuals</a:t>
            </a:r>
            <a:endParaRPr sz="1600">
              <a:solidFill>
                <a:schemeClr val="lt1"/>
              </a:solidFill>
              <a:latin typeface="Raleway"/>
              <a:ea typeface="Raleway"/>
              <a:cs typeface="Raleway"/>
              <a:sym typeface="Raleway"/>
            </a:endParaRPr>
          </a:p>
          <a:p>
            <a:pPr marL="609585">
              <a:buClr>
                <a:srgbClr val="000000"/>
              </a:buClr>
              <a:buSzPts val="1400"/>
            </a:pPr>
            <a:endParaRPr sz="1600">
              <a:solidFill>
                <a:schemeClr val="lt1"/>
              </a:solidFill>
              <a:latin typeface="Raleway"/>
              <a:ea typeface="Raleway"/>
              <a:cs typeface="Raleway"/>
              <a:sym typeface="Raleway"/>
            </a:endParaRPr>
          </a:p>
        </p:txBody>
      </p:sp>
      <p:pic>
        <p:nvPicPr>
          <p:cNvPr id="89" name="Google Shape;89;g20f95b97e75_0_165"/>
          <p:cNvPicPr preferRelativeResize="0"/>
          <p:nvPr/>
        </p:nvPicPr>
        <p:blipFill rotWithShape="1">
          <a:blip r:embed="rId3">
            <a:alphaModFix/>
          </a:blip>
          <a:srcRect/>
          <a:stretch/>
        </p:blipFill>
        <p:spPr>
          <a:xfrm>
            <a:off x="3641767" y="1"/>
            <a:ext cx="8550235" cy="64517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0f95b97e75_0_172"/>
          <p:cNvSpPr txBox="1">
            <a:spLocks noGrp="1"/>
          </p:cNvSpPr>
          <p:nvPr>
            <p:ph type="title" idx="4294967295"/>
          </p:nvPr>
        </p:nvSpPr>
        <p:spPr>
          <a:xfrm>
            <a:off x="0" y="449263"/>
            <a:ext cx="5113338"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Ideation</a:t>
            </a:r>
            <a:endParaRPr dirty="0"/>
          </a:p>
        </p:txBody>
      </p:sp>
      <p:sp>
        <p:nvSpPr>
          <p:cNvPr id="95" name="Google Shape;95;g20f95b97e75_0_172"/>
          <p:cNvSpPr txBox="1"/>
          <p:nvPr/>
        </p:nvSpPr>
        <p:spPr>
          <a:xfrm>
            <a:off x="87400" y="1432568"/>
            <a:ext cx="3554400" cy="1600398"/>
          </a:xfrm>
          <a:prstGeom prst="rect">
            <a:avLst/>
          </a:prstGeom>
          <a:noFill/>
          <a:ln>
            <a:noFill/>
          </a:ln>
        </p:spPr>
        <p:txBody>
          <a:bodyPr spcFirstLastPara="1" wrap="square" lIns="121900" tIns="121900" rIns="121900" bIns="121900" anchor="t" anchorCtr="0">
            <a:spAutoFit/>
          </a:bodyPr>
          <a:lstStyle/>
          <a:p>
            <a:pPr marL="609585" indent="-423323">
              <a:buClr>
                <a:schemeClr val="lt1"/>
              </a:buClr>
              <a:buSzPts val="1400"/>
              <a:buFont typeface="Noto Sans Symbols"/>
              <a:buChar char="●"/>
            </a:pPr>
            <a:r>
              <a:rPr lang="en-US" sz="2400">
                <a:solidFill>
                  <a:schemeClr val="lt1"/>
                </a:solidFill>
                <a:latin typeface="Raleway"/>
                <a:ea typeface="Raleway"/>
                <a:cs typeface="Raleway"/>
                <a:sym typeface="Raleway"/>
              </a:rPr>
              <a:t>Example</a:t>
            </a:r>
            <a:endParaRPr sz="2400">
              <a:solidFill>
                <a:schemeClr val="lt1"/>
              </a:solidFill>
              <a:latin typeface="Raleway"/>
              <a:ea typeface="Raleway"/>
              <a:cs typeface="Raleway"/>
              <a:sym typeface="Raleway"/>
            </a:endParaRPr>
          </a:p>
          <a:p>
            <a:pPr marL="1219170" lvl="1" indent="-406390">
              <a:buClr>
                <a:schemeClr val="lt1"/>
              </a:buClr>
              <a:buSzPts val="1200"/>
              <a:buFont typeface="Raleway"/>
              <a:buChar char="○"/>
            </a:pPr>
            <a:r>
              <a:rPr lang="en-US" sz="1600">
                <a:solidFill>
                  <a:srgbClr val="172B42"/>
                </a:solidFill>
                <a:latin typeface="Raleway"/>
                <a:ea typeface="Raleway"/>
                <a:cs typeface="Raleway"/>
                <a:sym typeface="Raleway"/>
              </a:rPr>
              <a:t>Ideate to change sedentary behaviors of an individuals</a:t>
            </a:r>
            <a:endParaRPr sz="1600">
              <a:solidFill>
                <a:schemeClr val="lt1"/>
              </a:solidFill>
              <a:latin typeface="Raleway"/>
              <a:ea typeface="Raleway"/>
              <a:cs typeface="Raleway"/>
              <a:sym typeface="Raleway"/>
            </a:endParaRPr>
          </a:p>
          <a:p>
            <a:pPr marL="609585">
              <a:buClr>
                <a:srgbClr val="000000"/>
              </a:buClr>
              <a:buSzPts val="1400"/>
            </a:pPr>
            <a:endParaRPr sz="1600">
              <a:solidFill>
                <a:schemeClr val="lt1"/>
              </a:solidFill>
              <a:latin typeface="Raleway"/>
              <a:ea typeface="Raleway"/>
              <a:cs typeface="Raleway"/>
              <a:sym typeface="Raleway"/>
            </a:endParaRPr>
          </a:p>
        </p:txBody>
      </p:sp>
      <p:pic>
        <p:nvPicPr>
          <p:cNvPr id="96" name="Google Shape;96;g20f95b97e75_0_172"/>
          <p:cNvPicPr preferRelativeResize="0"/>
          <p:nvPr/>
        </p:nvPicPr>
        <p:blipFill rotWithShape="1">
          <a:blip r:embed="rId3">
            <a:alphaModFix/>
          </a:blip>
          <a:srcRect/>
          <a:stretch/>
        </p:blipFill>
        <p:spPr>
          <a:xfrm>
            <a:off x="9088584" y="0"/>
            <a:ext cx="3103416" cy="2341755"/>
          </a:xfrm>
          <a:prstGeom prst="rect">
            <a:avLst/>
          </a:prstGeom>
          <a:noFill/>
          <a:ln>
            <a:noFill/>
          </a:ln>
        </p:spPr>
      </p:pic>
      <p:pic>
        <p:nvPicPr>
          <p:cNvPr id="97" name="Google Shape;97;g20f95b97e75_0_172"/>
          <p:cNvPicPr preferRelativeResize="0"/>
          <p:nvPr/>
        </p:nvPicPr>
        <p:blipFill rotWithShape="1">
          <a:blip r:embed="rId4">
            <a:alphaModFix/>
          </a:blip>
          <a:srcRect/>
          <a:stretch/>
        </p:blipFill>
        <p:spPr>
          <a:xfrm>
            <a:off x="3641794" y="994537"/>
            <a:ext cx="6881089" cy="58634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0f95b97e75_0_180"/>
          <p:cNvSpPr txBox="1">
            <a:spLocks noGrp="1"/>
          </p:cNvSpPr>
          <p:nvPr>
            <p:ph type="title" idx="4294967295"/>
          </p:nvPr>
        </p:nvSpPr>
        <p:spPr>
          <a:xfrm>
            <a:off x="0" y="449263"/>
            <a:ext cx="5113338"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Ideation</a:t>
            </a:r>
            <a:endParaRPr dirty="0"/>
          </a:p>
        </p:txBody>
      </p:sp>
      <p:sp>
        <p:nvSpPr>
          <p:cNvPr id="103" name="Google Shape;103;g20f95b97e75_0_180"/>
          <p:cNvSpPr txBox="1"/>
          <p:nvPr/>
        </p:nvSpPr>
        <p:spPr>
          <a:xfrm>
            <a:off x="655900" y="1432567"/>
            <a:ext cx="9587200" cy="3447057"/>
          </a:xfrm>
          <a:prstGeom prst="rect">
            <a:avLst/>
          </a:prstGeom>
          <a:noFill/>
          <a:ln>
            <a:noFill/>
          </a:ln>
        </p:spPr>
        <p:txBody>
          <a:bodyPr spcFirstLastPara="1" wrap="square" lIns="121900" tIns="121900" rIns="121900" bIns="121900" anchor="t" anchorCtr="0">
            <a:spAutoFit/>
          </a:bodyPr>
          <a:lstStyle/>
          <a:p>
            <a:pPr marL="609585" indent="-423323">
              <a:buClr>
                <a:schemeClr val="lt1"/>
              </a:buClr>
              <a:buSzPts val="1400"/>
              <a:buFont typeface="Noto Sans Symbols"/>
              <a:buChar char="●"/>
            </a:pPr>
            <a:r>
              <a:rPr lang="en-US" sz="2400" b="1" dirty="0">
                <a:solidFill>
                  <a:schemeClr val="lt1"/>
                </a:solidFill>
                <a:latin typeface="Raleway"/>
                <a:ea typeface="Raleway"/>
                <a:cs typeface="Raleway"/>
                <a:sym typeface="Raleway"/>
              </a:rPr>
              <a:t>Tips</a:t>
            </a:r>
            <a:endParaRPr sz="2400" b="1" dirty="0">
              <a:solidFill>
                <a:schemeClr val="lt1"/>
              </a:solidFill>
              <a:latin typeface="Raleway"/>
              <a:ea typeface="Raleway"/>
              <a:cs typeface="Raleway"/>
              <a:sym typeface="Raleway"/>
            </a:endParaRPr>
          </a:p>
          <a:p>
            <a:pPr marL="1219170" lvl="1" indent="-423323">
              <a:buClr>
                <a:srgbClr val="172B42"/>
              </a:buClr>
              <a:buSzPts val="1400"/>
              <a:buChar char="○"/>
            </a:pPr>
            <a:r>
              <a:rPr lang="en-US" sz="2400" b="1" dirty="0">
                <a:solidFill>
                  <a:srgbClr val="FF0000"/>
                </a:solidFill>
                <a:latin typeface="Raleway"/>
                <a:ea typeface="Raleway"/>
                <a:cs typeface="Raleway"/>
                <a:sym typeface="Raleway"/>
              </a:rPr>
              <a:t>Sketching</a:t>
            </a:r>
            <a:r>
              <a:rPr lang="en-US" sz="2400" dirty="0">
                <a:solidFill>
                  <a:srgbClr val="172B42"/>
                </a:solidFill>
                <a:latin typeface="Raleway"/>
                <a:ea typeface="Raleway"/>
                <a:cs typeface="Raleway"/>
                <a:sym typeface="Raleway"/>
              </a:rPr>
              <a:t> is useful for idea generation</a:t>
            </a:r>
            <a:endParaRPr sz="2400" dirty="0">
              <a:latin typeface="Raleway"/>
              <a:ea typeface="Raleway"/>
              <a:cs typeface="Raleway"/>
              <a:sym typeface="Raleway"/>
            </a:endParaRPr>
          </a:p>
          <a:p>
            <a:pPr marL="457189" indent="-270927"/>
            <a:endParaRPr sz="2400" dirty="0">
              <a:solidFill>
                <a:srgbClr val="172B42"/>
              </a:solidFill>
              <a:latin typeface="Raleway"/>
              <a:ea typeface="Raleway"/>
              <a:cs typeface="Raleway"/>
              <a:sym typeface="Raleway"/>
            </a:endParaRPr>
          </a:p>
          <a:p>
            <a:pPr marL="1219170" lvl="1" indent="-423323">
              <a:buClr>
                <a:srgbClr val="172B42"/>
              </a:buClr>
              <a:buSzPts val="1400"/>
              <a:buChar char="○"/>
            </a:pPr>
            <a:r>
              <a:rPr lang="en-US" sz="2400" dirty="0">
                <a:solidFill>
                  <a:srgbClr val="172B42"/>
                </a:solidFill>
                <a:latin typeface="Raleway"/>
                <a:ea typeface="Raleway"/>
                <a:cs typeface="Raleway"/>
                <a:sym typeface="Raleway"/>
              </a:rPr>
              <a:t>If you're stuck on coming up with ideas, there are lots of things you can do to </a:t>
            </a:r>
            <a:r>
              <a:rPr lang="en-US" sz="2400" b="1" dirty="0">
                <a:solidFill>
                  <a:srgbClr val="FF0000"/>
                </a:solidFill>
                <a:latin typeface="Raleway"/>
                <a:ea typeface="Raleway"/>
                <a:cs typeface="Raleway"/>
                <a:sym typeface="Raleway"/>
              </a:rPr>
              <a:t>inspire creativity</a:t>
            </a:r>
            <a:endParaRPr sz="2400" dirty="0">
              <a:latin typeface="Raleway"/>
              <a:ea typeface="Raleway"/>
              <a:cs typeface="Raleway"/>
              <a:sym typeface="Raleway"/>
            </a:endParaRPr>
          </a:p>
          <a:p>
            <a:pPr marL="457189" indent="-270927"/>
            <a:endParaRPr sz="2400" dirty="0">
              <a:solidFill>
                <a:srgbClr val="172B42"/>
              </a:solidFill>
              <a:latin typeface="Raleway"/>
              <a:ea typeface="Raleway"/>
              <a:cs typeface="Raleway"/>
              <a:sym typeface="Raleway"/>
            </a:endParaRPr>
          </a:p>
          <a:p>
            <a:pPr marL="1219170" lvl="1" indent="-423323">
              <a:buClr>
                <a:srgbClr val="172B42"/>
              </a:buClr>
              <a:buSzPts val="1400"/>
              <a:buChar char="○"/>
            </a:pPr>
            <a:r>
              <a:rPr lang="en-US" sz="2400" dirty="0">
                <a:solidFill>
                  <a:srgbClr val="172B42"/>
                </a:solidFill>
                <a:latin typeface="Raleway"/>
                <a:ea typeface="Raleway"/>
                <a:cs typeface="Raleway"/>
                <a:sym typeface="Raleway"/>
              </a:rPr>
              <a:t>Sketch ideas in a </a:t>
            </a:r>
            <a:r>
              <a:rPr lang="en-US" sz="2400" b="1" dirty="0">
                <a:solidFill>
                  <a:srgbClr val="FF0000"/>
                </a:solidFill>
                <a:latin typeface="Raleway"/>
                <a:ea typeface="Raleway"/>
                <a:cs typeface="Raleway"/>
                <a:sym typeface="Raleway"/>
              </a:rPr>
              <a:t>group</a:t>
            </a:r>
            <a:r>
              <a:rPr lang="en-US" sz="2400" dirty="0">
                <a:solidFill>
                  <a:srgbClr val="172B42"/>
                </a:solidFill>
                <a:latin typeface="Raleway"/>
                <a:ea typeface="Raleway"/>
                <a:cs typeface="Raleway"/>
                <a:sym typeface="Raleway"/>
              </a:rPr>
              <a:t> to build off each others’ ideas, but defer judgment until you start the filtering</a:t>
            </a:r>
            <a:endParaRPr sz="2400" dirty="0">
              <a:latin typeface="Raleway"/>
              <a:ea typeface="Raleway"/>
              <a:cs typeface="Raleway"/>
              <a:sym typeface="Raleway"/>
            </a:endParaRPr>
          </a:p>
          <a:p>
            <a:pPr marL="1219170"/>
            <a:endParaRPr sz="1600" dirty="0">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20f95b97e75_0_37"/>
          <p:cNvSpPr txBox="1">
            <a:spLocks noGrp="1"/>
          </p:cNvSpPr>
          <p:nvPr>
            <p:ph type="title" idx="4294967295"/>
          </p:nvPr>
        </p:nvSpPr>
        <p:spPr>
          <a:xfrm>
            <a:off x="0" y="517525"/>
            <a:ext cx="10825163"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Inspire Creativity</a:t>
            </a:r>
            <a:endParaRPr dirty="0"/>
          </a:p>
        </p:txBody>
      </p:sp>
      <p:pic>
        <p:nvPicPr>
          <p:cNvPr id="128" name="Google Shape;128;g20f95b97e75_0_37"/>
          <p:cNvPicPr preferRelativeResize="0"/>
          <p:nvPr/>
        </p:nvPicPr>
        <p:blipFill rotWithShape="1">
          <a:blip r:embed="rId3">
            <a:alphaModFix/>
          </a:blip>
          <a:srcRect/>
          <a:stretch/>
        </p:blipFill>
        <p:spPr>
          <a:xfrm>
            <a:off x="7563320" y="282057"/>
            <a:ext cx="4628680" cy="3439367"/>
          </a:xfrm>
          <a:prstGeom prst="rect">
            <a:avLst/>
          </a:prstGeom>
          <a:noFill/>
          <a:ln>
            <a:noFill/>
          </a:ln>
        </p:spPr>
      </p:pic>
      <p:sp>
        <p:nvSpPr>
          <p:cNvPr id="129" name="Google Shape;129;g20f95b97e75_0_37"/>
          <p:cNvSpPr txBox="1"/>
          <p:nvPr/>
        </p:nvSpPr>
        <p:spPr>
          <a:xfrm>
            <a:off x="2123780" y="2006802"/>
            <a:ext cx="5010000" cy="574398"/>
          </a:xfrm>
          <a:prstGeom prst="rect">
            <a:avLst/>
          </a:prstGeom>
          <a:noFill/>
          <a:ln>
            <a:noFill/>
          </a:ln>
        </p:spPr>
        <p:txBody>
          <a:bodyPr spcFirstLastPara="1" wrap="square" lIns="121900" tIns="60933" rIns="121900" bIns="60933" anchor="t" anchorCtr="0">
            <a:spAutoFit/>
          </a:bodyPr>
          <a:lstStyle/>
          <a:p>
            <a:r>
              <a:rPr lang="en-US" sz="2933" b="1">
                <a:solidFill>
                  <a:srgbClr val="172B42"/>
                </a:solidFill>
                <a:latin typeface="Raleway"/>
                <a:ea typeface="Raleway"/>
                <a:cs typeface="Raleway"/>
                <a:sym typeface="Raleway"/>
              </a:rPr>
              <a:t>Think like a children</a:t>
            </a:r>
            <a:endParaRPr sz="2400"/>
          </a:p>
        </p:txBody>
      </p:sp>
      <p:sp>
        <p:nvSpPr>
          <p:cNvPr id="130" name="Google Shape;130;g20f95b97e75_0_37"/>
          <p:cNvSpPr txBox="1"/>
          <p:nvPr/>
        </p:nvSpPr>
        <p:spPr>
          <a:xfrm>
            <a:off x="324696" y="3876641"/>
            <a:ext cx="7470400" cy="1969715"/>
          </a:xfrm>
          <a:prstGeom prst="rect">
            <a:avLst/>
          </a:prstGeom>
          <a:noFill/>
          <a:ln>
            <a:noFill/>
          </a:ln>
        </p:spPr>
        <p:txBody>
          <a:bodyPr spcFirstLastPara="1" wrap="square" lIns="121900" tIns="60933" rIns="121900" bIns="60933" anchor="t" anchorCtr="0">
            <a:spAutoFit/>
          </a:bodyPr>
          <a:lstStyle/>
          <a:p>
            <a:pPr marL="380990" indent="-380990">
              <a:buClr>
                <a:srgbClr val="000000"/>
              </a:buClr>
              <a:buSzPts val="1800"/>
              <a:buFont typeface="Arial"/>
              <a:buChar char="•"/>
            </a:pPr>
            <a:r>
              <a:rPr lang="en-US" sz="2400">
                <a:solidFill>
                  <a:srgbClr val="000000"/>
                </a:solidFill>
                <a:latin typeface="Arial"/>
                <a:ea typeface="Arial"/>
                <a:cs typeface="Arial"/>
                <a:sym typeface="Arial"/>
              </a:rPr>
              <a:t>Children are creative because they don't know the rules, and thus break them all the time</a:t>
            </a:r>
            <a:endParaRPr sz="2400"/>
          </a:p>
          <a:p>
            <a:endParaRPr sz="2400">
              <a:solidFill>
                <a:srgbClr val="000000"/>
              </a:solidFill>
              <a:latin typeface="Arial"/>
              <a:ea typeface="Arial"/>
              <a:cs typeface="Arial"/>
              <a:sym typeface="Arial"/>
            </a:endParaRPr>
          </a:p>
          <a:p>
            <a:pPr marL="380990" indent="-380990">
              <a:buClr>
                <a:srgbClr val="000000"/>
              </a:buClr>
              <a:buSzPts val="1800"/>
              <a:buFont typeface="Arial"/>
              <a:buChar char="•"/>
            </a:pPr>
            <a:r>
              <a:rPr lang="en-US" sz="2400">
                <a:solidFill>
                  <a:srgbClr val="000000"/>
                </a:solidFill>
                <a:latin typeface="Arial"/>
                <a:ea typeface="Arial"/>
                <a:cs typeface="Arial"/>
                <a:sym typeface="Arial"/>
              </a:rPr>
              <a:t>Children don't know the consequences, and thus are more likely to take risks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20f95b97e75_0_44"/>
          <p:cNvSpPr txBox="1">
            <a:spLocks noGrp="1"/>
          </p:cNvSpPr>
          <p:nvPr>
            <p:ph type="title" idx="4294967295"/>
          </p:nvPr>
        </p:nvSpPr>
        <p:spPr>
          <a:xfrm>
            <a:off x="0" y="434975"/>
            <a:ext cx="10826750"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Inspire Creativity</a:t>
            </a:r>
            <a:endParaRPr dirty="0"/>
          </a:p>
        </p:txBody>
      </p:sp>
      <p:sp>
        <p:nvSpPr>
          <p:cNvPr id="136" name="Google Shape;136;g20f95b97e75_0_44"/>
          <p:cNvSpPr txBox="1"/>
          <p:nvPr/>
        </p:nvSpPr>
        <p:spPr>
          <a:xfrm>
            <a:off x="775855" y="2948043"/>
            <a:ext cx="3125600" cy="985023"/>
          </a:xfrm>
          <a:prstGeom prst="rect">
            <a:avLst/>
          </a:prstGeom>
          <a:noFill/>
          <a:ln>
            <a:noFill/>
          </a:ln>
        </p:spPr>
        <p:txBody>
          <a:bodyPr spcFirstLastPara="1" wrap="square" lIns="121900" tIns="60933" rIns="121900" bIns="60933" anchor="t" anchorCtr="0">
            <a:spAutoFit/>
          </a:bodyPr>
          <a:lstStyle/>
          <a:p>
            <a:pPr algn="ctr"/>
            <a:r>
              <a:rPr lang="en-US" sz="1867">
                <a:solidFill>
                  <a:srgbClr val="172B42"/>
                </a:solidFill>
                <a:latin typeface="Raleway"/>
                <a:ea typeface="Raleway"/>
                <a:cs typeface="Raleway"/>
                <a:sym typeface="Raleway"/>
              </a:rPr>
              <a:t>Take things from one domain and try them in another</a:t>
            </a:r>
            <a:endParaRPr sz="2400"/>
          </a:p>
        </p:txBody>
      </p:sp>
      <p:sp>
        <p:nvSpPr>
          <p:cNvPr id="137" name="Google Shape;137;g20f95b97e75_0_44"/>
          <p:cNvSpPr txBox="1"/>
          <p:nvPr/>
        </p:nvSpPr>
        <p:spPr>
          <a:xfrm>
            <a:off x="4188007" y="3346447"/>
            <a:ext cx="4566400" cy="574398"/>
          </a:xfrm>
          <a:prstGeom prst="rect">
            <a:avLst/>
          </a:prstGeom>
          <a:noFill/>
          <a:ln>
            <a:noFill/>
          </a:ln>
        </p:spPr>
        <p:txBody>
          <a:bodyPr spcFirstLastPara="1" wrap="square" lIns="121900" tIns="60933" rIns="121900" bIns="60933" anchor="t" anchorCtr="0">
            <a:spAutoFit/>
          </a:bodyPr>
          <a:lstStyle/>
          <a:p>
            <a:r>
              <a:rPr lang="en-US" sz="2933" b="1">
                <a:solidFill>
                  <a:srgbClr val="172B42"/>
                </a:solidFill>
                <a:latin typeface="Raleway"/>
                <a:ea typeface="Raleway"/>
                <a:cs typeface="Raleway"/>
                <a:sym typeface="Raleway"/>
              </a:rPr>
              <a:t>Think like a children</a:t>
            </a:r>
            <a:endParaRPr sz="2400"/>
          </a:p>
        </p:txBody>
      </p:sp>
      <p:sp>
        <p:nvSpPr>
          <p:cNvPr id="138" name="Google Shape;138;g20f95b97e75_0_44"/>
          <p:cNvSpPr txBox="1"/>
          <p:nvPr/>
        </p:nvSpPr>
        <p:spPr>
          <a:xfrm>
            <a:off x="1662547" y="5197620"/>
            <a:ext cx="3125600" cy="410379"/>
          </a:xfrm>
          <a:prstGeom prst="rect">
            <a:avLst/>
          </a:prstGeom>
          <a:noFill/>
          <a:ln>
            <a:noFill/>
          </a:ln>
        </p:spPr>
        <p:txBody>
          <a:bodyPr spcFirstLastPara="1" wrap="square" lIns="121900" tIns="60933" rIns="121900" bIns="60933" anchor="t" anchorCtr="0">
            <a:spAutoFit/>
          </a:bodyPr>
          <a:lstStyle/>
          <a:p>
            <a:pPr algn="ctr"/>
            <a:r>
              <a:rPr lang="en-US" sz="1867">
                <a:solidFill>
                  <a:srgbClr val="0070C0"/>
                </a:solidFill>
                <a:latin typeface="Raleway"/>
                <a:ea typeface="Raleway"/>
                <a:cs typeface="Raleway"/>
                <a:sym typeface="Raleway"/>
              </a:rPr>
              <a:t>New uses of the design</a:t>
            </a:r>
            <a:endParaRPr sz="2400"/>
          </a:p>
        </p:txBody>
      </p:sp>
      <p:sp>
        <p:nvSpPr>
          <p:cNvPr id="139" name="Google Shape;139;g20f95b97e75_0_44"/>
          <p:cNvSpPr txBox="1"/>
          <p:nvPr/>
        </p:nvSpPr>
        <p:spPr>
          <a:xfrm>
            <a:off x="8453120" y="4177828"/>
            <a:ext cx="3125600" cy="410379"/>
          </a:xfrm>
          <a:prstGeom prst="rect">
            <a:avLst/>
          </a:prstGeom>
          <a:noFill/>
          <a:ln>
            <a:noFill/>
          </a:ln>
        </p:spPr>
        <p:txBody>
          <a:bodyPr spcFirstLastPara="1" wrap="square" lIns="121900" tIns="60933" rIns="121900" bIns="60933" anchor="t" anchorCtr="0">
            <a:spAutoFit/>
          </a:bodyPr>
          <a:lstStyle/>
          <a:p>
            <a:pPr algn="ctr"/>
            <a:r>
              <a:rPr lang="en-US" sz="1867">
                <a:solidFill>
                  <a:srgbClr val="172B42"/>
                </a:solidFill>
                <a:latin typeface="Raleway"/>
                <a:ea typeface="Raleway"/>
                <a:cs typeface="Raleway"/>
                <a:sym typeface="Raleway"/>
              </a:rPr>
              <a:t>Leave your comfort zone</a:t>
            </a:r>
            <a:endParaRPr sz="2400"/>
          </a:p>
        </p:txBody>
      </p:sp>
      <p:sp>
        <p:nvSpPr>
          <p:cNvPr id="140" name="Google Shape;140;g20f95b97e75_0_44"/>
          <p:cNvSpPr txBox="1"/>
          <p:nvPr/>
        </p:nvSpPr>
        <p:spPr>
          <a:xfrm>
            <a:off x="5628880" y="4992434"/>
            <a:ext cx="3125600" cy="697701"/>
          </a:xfrm>
          <a:prstGeom prst="rect">
            <a:avLst/>
          </a:prstGeom>
          <a:noFill/>
          <a:ln>
            <a:noFill/>
          </a:ln>
        </p:spPr>
        <p:txBody>
          <a:bodyPr spcFirstLastPara="1" wrap="square" lIns="121900" tIns="60933" rIns="121900" bIns="60933" anchor="t" anchorCtr="0">
            <a:spAutoFit/>
          </a:bodyPr>
          <a:lstStyle/>
          <a:p>
            <a:pPr algn="ctr"/>
            <a:r>
              <a:rPr lang="en-US" sz="1867">
                <a:solidFill>
                  <a:srgbClr val="0070C0"/>
                </a:solidFill>
                <a:latin typeface="Raleway"/>
                <a:ea typeface="Raleway"/>
                <a:cs typeface="Raleway"/>
                <a:sym typeface="Raleway"/>
              </a:rPr>
              <a:t>Adapt the design to be something else</a:t>
            </a:r>
            <a:endParaRPr sz="2400"/>
          </a:p>
        </p:txBody>
      </p:sp>
      <p:sp>
        <p:nvSpPr>
          <p:cNvPr id="141" name="Google Shape;141;g20f95b97e75_0_44"/>
          <p:cNvSpPr txBox="1"/>
          <p:nvPr/>
        </p:nvSpPr>
        <p:spPr>
          <a:xfrm>
            <a:off x="3901441" y="2307020"/>
            <a:ext cx="3125600" cy="410379"/>
          </a:xfrm>
          <a:prstGeom prst="rect">
            <a:avLst/>
          </a:prstGeom>
          <a:noFill/>
          <a:ln>
            <a:noFill/>
          </a:ln>
        </p:spPr>
        <p:txBody>
          <a:bodyPr spcFirstLastPara="1" wrap="square" lIns="121900" tIns="60933" rIns="121900" bIns="60933" anchor="t" anchorCtr="0">
            <a:spAutoFit/>
          </a:bodyPr>
          <a:lstStyle/>
          <a:p>
            <a:pPr algn="ctr"/>
            <a:r>
              <a:rPr lang="en-US" sz="1867">
                <a:solidFill>
                  <a:srgbClr val="172B42"/>
                </a:solidFill>
                <a:latin typeface="Raleway"/>
                <a:ea typeface="Raleway"/>
                <a:cs typeface="Raleway"/>
                <a:sym typeface="Raleway"/>
              </a:rPr>
              <a:t>Read science fiction</a:t>
            </a:r>
            <a:endParaRPr sz="2400"/>
          </a:p>
        </p:txBody>
      </p:sp>
      <p:sp>
        <p:nvSpPr>
          <p:cNvPr id="142" name="Google Shape;142;g20f95b97e75_0_44"/>
          <p:cNvSpPr txBox="1"/>
          <p:nvPr/>
        </p:nvSpPr>
        <p:spPr>
          <a:xfrm>
            <a:off x="2970413" y="4239384"/>
            <a:ext cx="3125600" cy="697701"/>
          </a:xfrm>
          <a:prstGeom prst="rect">
            <a:avLst/>
          </a:prstGeom>
          <a:noFill/>
          <a:ln>
            <a:noFill/>
          </a:ln>
        </p:spPr>
        <p:txBody>
          <a:bodyPr spcFirstLastPara="1" wrap="square" lIns="121900" tIns="60933" rIns="121900" bIns="60933" anchor="t" anchorCtr="0">
            <a:spAutoFit/>
          </a:bodyPr>
          <a:lstStyle/>
          <a:p>
            <a:pPr algn="ctr"/>
            <a:r>
              <a:rPr lang="en-US" sz="1867">
                <a:solidFill>
                  <a:srgbClr val="172B42"/>
                </a:solidFill>
                <a:latin typeface="Raleway"/>
                <a:ea typeface="Raleway"/>
                <a:cs typeface="Raleway"/>
                <a:sym typeface="Raleway"/>
              </a:rPr>
              <a:t>Modify the design for a new purpose</a:t>
            </a:r>
            <a:endParaRPr sz="2400"/>
          </a:p>
        </p:txBody>
      </p:sp>
      <p:sp>
        <p:nvSpPr>
          <p:cNvPr id="143" name="Google Shape;143;g20f95b97e75_0_44"/>
          <p:cNvSpPr txBox="1"/>
          <p:nvPr/>
        </p:nvSpPr>
        <p:spPr>
          <a:xfrm>
            <a:off x="8290561" y="3164886"/>
            <a:ext cx="3125600" cy="410379"/>
          </a:xfrm>
          <a:prstGeom prst="rect">
            <a:avLst/>
          </a:prstGeom>
          <a:noFill/>
          <a:ln>
            <a:noFill/>
          </a:ln>
        </p:spPr>
        <p:txBody>
          <a:bodyPr spcFirstLastPara="1" wrap="square" lIns="121900" tIns="60933" rIns="121900" bIns="60933" anchor="t" anchorCtr="0">
            <a:spAutoFit/>
          </a:bodyPr>
          <a:lstStyle/>
          <a:p>
            <a:pPr algn="ctr"/>
            <a:r>
              <a:rPr lang="en-US" sz="1867">
                <a:solidFill>
                  <a:srgbClr val="0070C0"/>
                </a:solidFill>
                <a:latin typeface="Raleway"/>
                <a:ea typeface="Raleway"/>
                <a:cs typeface="Raleway"/>
                <a:sym typeface="Raleway"/>
              </a:rPr>
              <a:t>Magnify-add to the design</a:t>
            </a:r>
            <a:endParaRPr sz="2400"/>
          </a:p>
        </p:txBody>
      </p:sp>
      <p:sp>
        <p:nvSpPr>
          <p:cNvPr id="144" name="Google Shape;144;g20f95b97e75_0_44"/>
          <p:cNvSpPr txBox="1"/>
          <p:nvPr/>
        </p:nvSpPr>
        <p:spPr>
          <a:xfrm>
            <a:off x="775855" y="1665116"/>
            <a:ext cx="3125600" cy="697701"/>
          </a:xfrm>
          <a:prstGeom prst="rect">
            <a:avLst/>
          </a:prstGeom>
          <a:noFill/>
          <a:ln>
            <a:noFill/>
          </a:ln>
        </p:spPr>
        <p:txBody>
          <a:bodyPr spcFirstLastPara="1" wrap="square" lIns="121900" tIns="60933" rIns="121900" bIns="60933" anchor="t" anchorCtr="0">
            <a:spAutoFit/>
          </a:bodyPr>
          <a:lstStyle/>
          <a:p>
            <a:pPr algn="ctr"/>
            <a:r>
              <a:rPr lang="en-US" sz="1867">
                <a:solidFill>
                  <a:srgbClr val="0070C0"/>
                </a:solidFill>
                <a:latin typeface="Raleway"/>
                <a:ea typeface="Raleway"/>
                <a:cs typeface="Raleway"/>
                <a:sym typeface="Raleway"/>
              </a:rPr>
              <a:t>Combine the design in an ensemble</a:t>
            </a:r>
            <a:endParaRPr sz="2400"/>
          </a:p>
        </p:txBody>
      </p:sp>
      <p:sp>
        <p:nvSpPr>
          <p:cNvPr id="145" name="Google Shape;145;g20f95b97e75_0_44"/>
          <p:cNvSpPr txBox="1"/>
          <p:nvPr/>
        </p:nvSpPr>
        <p:spPr>
          <a:xfrm>
            <a:off x="3698717" y="5908750"/>
            <a:ext cx="3125600" cy="697701"/>
          </a:xfrm>
          <a:prstGeom prst="rect">
            <a:avLst/>
          </a:prstGeom>
          <a:noFill/>
          <a:ln>
            <a:noFill/>
          </a:ln>
        </p:spPr>
        <p:txBody>
          <a:bodyPr spcFirstLastPara="1" wrap="square" lIns="121900" tIns="60933" rIns="121900" bIns="60933" anchor="t" anchorCtr="0">
            <a:spAutoFit/>
          </a:bodyPr>
          <a:lstStyle/>
          <a:p>
            <a:pPr algn="ctr"/>
            <a:r>
              <a:rPr lang="en-US" sz="1867">
                <a:solidFill>
                  <a:srgbClr val="0070C0"/>
                </a:solidFill>
                <a:latin typeface="Raleway"/>
                <a:ea typeface="Raleway"/>
                <a:cs typeface="Raleway"/>
                <a:sym typeface="Raleway"/>
              </a:rPr>
              <a:t>Substitute within the design</a:t>
            </a:r>
            <a:endParaRPr sz="2400"/>
          </a:p>
        </p:txBody>
      </p:sp>
      <p:sp>
        <p:nvSpPr>
          <p:cNvPr id="146" name="Google Shape;146;g20f95b97e75_0_44"/>
          <p:cNvSpPr txBox="1"/>
          <p:nvPr/>
        </p:nvSpPr>
        <p:spPr>
          <a:xfrm>
            <a:off x="8957667" y="5462376"/>
            <a:ext cx="3125600" cy="697701"/>
          </a:xfrm>
          <a:prstGeom prst="rect">
            <a:avLst/>
          </a:prstGeom>
          <a:noFill/>
          <a:ln>
            <a:noFill/>
          </a:ln>
        </p:spPr>
        <p:txBody>
          <a:bodyPr spcFirstLastPara="1" wrap="square" lIns="121900" tIns="60933" rIns="121900" bIns="60933" anchor="t" anchorCtr="0">
            <a:spAutoFit/>
          </a:bodyPr>
          <a:lstStyle/>
          <a:p>
            <a:pPr algn="ctr"/>
            <a:r>
              <a:rPr lang="en-US" sz="1867">
                <a:solidFill>
                  <a:srgbClr val="0070C0"/>
                </a:solidFill>
                <a:latin typeface="Raleway"/>
                <a:ea typeface="Raleway"/>
                <a:cs typeface="Raleway"/>
                <a:sym typeface="Raleway"/>
              </a:rPr>
              <a:t>Minimize-subtract from the design</a:t>
            </a:r>
            <a:endParaRPr sz="2400"/>
          </a:p>
        </p:txBody>
      </p:sp>
      <p:sp>
        <p:nvSpPr>
          <p:cNvPr id="147" name="Google Shape;147;g20f95b97e75_0_44"/>
          <p:cNvSpPr txBox="1"/>
          <p:nvPr/>
        </p:nvSpPr>
        <p:spPr>
          <a:xfrm>
            <a:off x="6484409" y="459256"/>
            <a:ext cx="5491600" cy="1272345"/>
          </a:xfrm>
          <a:prstGeom prst="rect">
            <a:avLst/>
          </a:prstGeom>
          <a:noFill/>
          <a:ln>
            <a:noFill/>
          </a:ln>
        </p:spPr>
        <p:txBody>
          <a:bodyPr spcFirstLastPara="1" wrap="square" lIns="121900" tIns="60933" rIns="121900" bIns="60933" anchor="t" anchorCtr="0">
            <a:spAutoFit/>
          </a:bodyPr>
          <a:lstStyle/>
          <a:p>
            <a:pPr algn="ctr"/>
            <a:r>
              <a:rPr lang="en-US" sz="1867">
                <a:solidFill>
                  <a:srgbClr val="172B42"/>
                </a:solidFill>
                <a:latin typeface="Raleway"/>
                <a:ea typeface="Raleway"/>
                <a:cs typeface="Raleway"/>
                <a:sym typeface="Raleway"/>
              </a:rPr>
              <a:t>Think of current trends: Distributed, social, community-driven,</a:t>
            </a:r>
            <a:endParaRPr sz="2400"/>
          </a:p>
          <a:p>
            <a:pPr algn="ctr"/>
            <a:r>
              <a:rPr lang="en-US" sz="1867">
                <a:solidFill>
                  <a:srgbClr val="172B42"/>
                </a:solidFill>
                <a:latin typeface="Raleway"/>
                <a:ea typeface="Raleway"/>
                <a:cs typeface="Raleway"/>
                <a:sym typeface="Raleway"/>
              </a:rPr>
              <a:t>sensors, networks, ambient, invisible, mobile,</a:t>
            </a:r>
            <a:endParaRPr sz="2400"/>
          </a:p>
          <a:p>
            <a:pPr algn="ctr"/>
            <a:r>
              <a:rPr lang="en-US" sz="1867">
                <a:solidFill>
                  <a:srgbClr val="172B42"/>
                </a:solidFill>
                <a:latin typeface="Raleway"/>
                <a:ea typeface="Raleway"/>
                <a:cs typeface="Raleway"/>
                <a:sym typeface="Raleway"/>
              </a:rPr>
              <a:t>reconfigurable, fashion, adaptive</a:t>
            </a:r>
            <a:endParaRPr sz="2400"/>
          </a:p>
        </p:txBody>
      </p:sp>
      <p:sp>
        <p:nvSpPr>
          <p:cNvPr id="148" name="Google Shape;148;g20f95b97e75_0_44"/>
          <p:cNvSpPr txBox="1"/>
          <p:nvPr/>
        </p:nvSpPr>
        <p:spPr>
          <a:xfrm>
            <a:off x="7172608" y="2089220"/>
            <a:ext cx="3570000" cy="985023"/>
          </a:xfrm>
          <a:prstGeom prst="rect">
            <a:avLst/>
          </a:prstGeom>
          <a:noFill/>
          <a:ln>
            <a:noFill/>
          </a:ln>
        </p:spPr>
        <p:txBody>
          <a:bodyPr spcFirstLastPara="1" wrap="square" lIns="121900" tIns="60933" rIns="121900" bIns="60933" anchor="t" anchorCtr="0">
            <a:spAutoFit/>
          </a:bodyPr>
          <a:lstStyle/>
          <a:p>
            <a:pPr algn="ctr"/>
            <a:r>
              <a:rPr lang="en-US" sz="1867" b="1">
                <a:solidFill>
                  <a:srgbClr val="172B42"/>
                </a:solidFill>
                <a:latin typeface="Raleway"/>
                <a:ea typeface="Raleway"/>
                <a:cs typeface="Raleway"/>
                <a:sym typeface="Raleway"/>
              </a:rPr>
              <a:t>Look to current trends and explore future possibilities, think of sci-fi</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pic>
        <p:nvPicPr>
          <p:cNvPr id="39" name="Google Shape;39;p9" descr="A person holding a tablet&#10;&#10;Description automatically generated with low confidence"/>
          <p:cNvPicPr preferRelativeResize="0"/>
          <p:nvPr/>
        </p:nvPicPr>
        <p:blipFill rotWithShape="1">
          <a:blip r:embed="rId3">
            <a:alphaModFix/>
          </a:blip>
          <a:srcRect l="10867"/>
          <a:stretch/>
        </p:blipFill>
        <p:spPr>
          <a:xfrm>
            <a:off x="0" y="338667"/>
            <a:ext cx="11941201" cy="6519333"/>
          </a:xfrm>
          <a:prstGeom prst="rect">
            <a:avLst/>
          </a:prstGeom>
          <a:noFill/>
          <a:ln>
            <a:noFill/>
          </a:ln>
        </p:spPr>
      </p:pic>
      <p:sp>
        <p:nvSpPr>
          <p:cNvPr id="40" name="Google Shape;40;p9"/>
          <p:cNvSpPr txBox="1"/>
          <p:nvPr/>
        </p:nvSpPr>
        <p:spPr>
          <a:xfrm>
            <a:off x="7724184" y="868363"/>
            <a:ext cx="4217017" cy="2387600"/>
          </a:xfrm>
          <a:prstGeom prst="rect">
            <a:avLst/>
          </a:prstGeom>
          <a:noFill/>
          <a:ln>
            <a:noFill/>
          </a:ln>
        </p:spPr>
        <p:txBody>
          <a:bodyPr spcFirstLastPara="1" wrap="square" lIns="91400" tIns="45700" rIns="91400" bIns="45700" anchor="b" anchorCtr="0">
            <a:normAutofit/>
          </a:bodyPr>
          <a:lstStyle/>
          <a:p>
            <a:pPr algn="ctr">
              <a:lnSpc>
                <a:spcPct val="90000"/>
              </a:lnSpc>
              <a:buClr>
                <a:schemeClr val="dk1"/>
              </a:buClr>
              <a:buSzPts val="6000"/>
            </a:pPr>
            <a:r>
              <a:rPr lang="en-US" sz="8000" b="1" dirty="0">
                <a:solidFill>
                  <a:schemeClr val="lt1"/>
                </a:solidFill>
                <a:latin typeface="Calibri"/>
                <a:ea typeface="Calibri"/>
                <a:cs typeface="Calibri"/>
                <a:sym typeface="Calibri"/>
              </a:rPr>
              <a:t>Sketching</a:t>
            </a:r>
            <a:endParaRPr sz="8000" b="1" dirty="0">
              <a:solidFill>
                <a:srgbClr val="000000"/>
              </a:solidFill>
              <a:latin typeface="Calibri"/>
              <a:ea typeface="Calibri"/>
              <a:cs typeface="Calibri"/>
              <a:sym typeface="Calibri"/>
            </a:endParaRPr>
          </a:p>
        </p:txBody>
      </p:sp>
      <p:sp>
        <p:nvSpPr>
          <p:cNvPr id="42" name="Google Shape;42;p9"/>
          <p:cNvSpPr txBox="1"/>
          <p:nvPr/>
        </p:nvSpPr>
        <p:spPr>
          <a:xfrm>
            <a:off x="-15" y="6323605"/>
            <a:ext cx="7740800" cy="513035"/>
          </a:xfrm>
          <a:prstGeom prst="rect">
            <a:avLst/>
          </a:prstGeom>
          <a:noFill/>
          <a:ln>
            <a:noFill/>
          </a:ln>
        </p:spPr>
        <p:txBody>
          <a:bodyPr spcFirstLastPara="1" wrap="square" lIns="121900" tIns="60933" rIns="121900" bIns="60933" anchor="t" anchorCtr="0">
            <a:spAutoFit/>
          </a:bodyPr>
          <a:lstStyle/>
          <a:p>
            <a:pPr algn="r">
              <a:buClr>
                <a:srgbClr val="000000"/>
              </a:buClr>
              <a:buSzPts val="1100"/>
            </a:pPr>
            <a:r>
              <a:rPr lang="en-US" sz="1067">
                <a:solidFill>
                  <a:schemeClr val="lt1"/>
                </a:solidFill>
                <a:latin typeface="Calibri"/>
                <a:ea typeface="Calibri"/>
                <a:cs typeface="Calibri"/>
                <a:sym typeface="Calibri"/>
              </a:rPr>
              <a:t>Fahey , C. (2008). Talking About Sketching About Interacting. </a:t>
            </a:r>
            <a:r>
              <a:rPr lang="en-US" sz="1067" u="sng">
                <a:solidFill>
                  <a:schemeClr val="lt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https://www.slideshare.net/askrom/talking-about-sketching-about-interacting-presentation</a:t>
            </a:r>
            <a:r>
              <a:rPr lang="en-US" sz="1467">
                <a:solidFill>
                  <a:schemeClr val="lt1"/>
                </a:solidFill>
                <a:latin typeface="Calibri"/>
                <a:ea typeface="Calibri"/>
                <a:cs typeface="Calibri"/>
                <a:sym typeface="Calibri"/>
              </a:rPr>
              <a:t> </a:t>
            </a:r>
            <a:endParaRPr sz="1467">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2341</Words>
  <Application>Microsoft Office PowerPoint</Application>
  <PresentationFormat>Widescreen</PresentationFormat>
  <Paragraphs>200</Paragraphs>
  <Slides>27</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Noto Sans Symbols</vt:lpstr>
      <vt:lpstr>Raleway</vt:lpstr>
      <vt:lpstr>Times New Roman</vt:lpstr>
      <vt:lpstr>Office Theme</vt:lpstr>
      <vt:lpstr>Welcome to Online Class for HCI </vt:lpstr>
      <vt:lpstr>PowerPoint Presentation</vt:lpstr>
      <vt:lpstr>Ideation</vt:lpstr>
      <vt:lpstr>Ideation</vt:lpstr>
      <vt:lpstr>Ideation</vt:lpstr>
      <vt:lpstr>Ideation</vt:lpstr>
      <vt:lpstr>Inspire Creativity</vt:lpstr>
      <vt:lpstr>Inspire Creativity</vt:lpstr>
      <vt:lpstr>PowerPoint Presentation</vt:lpstr>
      <vt:lpstr>A selection of sketches</vt:lpstr>
      <vt:lpstr>Qualities of hand-drawn sketches?</vt:lpstr>
      <vt:lpstr>Some Qualities of hand-drawn sketches…</vt:lpstr>
      <vt:lpstr>Hand-drawn sketches are…</vt:lpstr>
      <vt:lpstr>PowerPoint Presentation</vt:lpstr>
      <vt:lpstr>The Design Funnel</vt:lpstr>
      <vt:lpstr>PowerPoint Presentation</vt:lpstr>
      <vt:lpstr>W3D1 | Class Activity:  Sketching [Individual Submission]  </vt:lpstr>
      <vt:lpstr>Question: To iterate an existing sketch or to make a new one Should we just iterate, edit, amend an original sketch or create a series of evolutions of new sketches instead?</vt:lpstr>
      <vt:lpstr>Sketches</vt:lpstr>
      <vt:lpstr>Sketches</vt:lpstr>
      <vt:lpstr>Sketches</vt:lpstr>
      <vt:lpstr>Sketches …</vt:lpstr>
      <vt:lpstr>Sketches</vt:lpstr>
      <vt:lpstr>Sketches</vt:lpstr>
      <vt:lpstr>Sketches | In Summary</vt:lpstr>
      <vt:lpstr>Class Activity</vt:lpstr>
      <vt:lpstr>Class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dc:title>
  <dc:creator>Nurain, Novia</dc:creator>
  <cp:lastModifiedBy>Nurain, Novia</cp:lastModifiedBy>
  <cp:revision>27</cp:revision>
  <dcterms:created xsi:type="dcterms:W3CDTF">2023-10-02T14:57:43Z</dcterms:created>
  <dcterms:modified xsi:type="dcterms:W3CDTF">2023-10-31T08:02:38Z</dcterms:modified>
</cp:coreProperties>
</file>